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handoutMasterIdLst>
    <p:handoutMasterId r:id="rId19"/>
  </p:handoutMasterIdLst>
  <p:sldIdLst>
    <p:sldId id="256" r:id="rId2"/>
    <p:sldId id="257" r:id="rId3"/>
    <p:sldId id="258" r:id="rId4"/>
    <p:sldId id="259" r:id="rId5"/>
    <p:sldId id="276" r:id="rId6"/>
    <p:sldId id="272" r:id="rId7"/>
    <p:sldId id="266" r:id="rId8"/>
    <p:sldId id="267" r:id="rId9"/>
    <p:sldId id="268" r:id="rId10"/>
    <p:sldId id="277" r:id="rId11"/>
    <p:sldId id="278" r:id="rId12"/>
    <p:sldId id="279" r:id="rId13"/>
    <p:sldId id="270" r:id="rId14"/>
    <p:sldId id="262" r:id="rId15"/>
    <p:sldId id="271" r:id="rId16"/>
    <p:sldId id="264" r:id="rId17"/>
    <p:sldId id="269"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6" autoAdjust="0"/>
    <p:restoredTop sz="94660"/>
  </p:normalViewPr>
  <p:slideViewPr>
    <p:cSldViewPr snapToGrid="0">
      <p:cViewPr varScale="1">
        <p:scale>
          <a:sx n="89" d="100"/>
          <a:sy n="89" d="100"/>
        </p:scale>
        <p:origin x="20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C890CF2-9C39-43D7-8BC3-0B24BC00FC29}" type="datetimeFigureOut">
              <a:rPr lang="en-US" smtClean="0"/>
              <a:t>9/5/2016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6CCFB70-9CA7-4489-BE7D-0C0C38573199}" type="slidenum">
              <a:rPr lang="en-US" smtClean="0"/>
              <a:t>‹#›</a:t>
            </a:fld>
            <a:endParaRPr lang="en-US"/>
          </a:p>
        </p:txBody>
      </p:sp>
    </p:spTree>
    <p:extLst>
      <p:ext uri="{BB962C8B-B14F-4D97-AF65-F5344CB8AC3E}">
        <p14:creationId xmlns:p14="http://schemas.microsoft.com/office/powerpoint/2010/main" val="34085356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717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86FDB15-1907-403B-9F1A-3FAD8831588A}"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11058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233449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2926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2291258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0792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3810384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253749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90044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42196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FDB15-1907-403B-9F1A-3FAD8831588A}"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1784667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6FDB15-1907-403B-9F1A-3FAD8831588A}"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262514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6FDB15-1907-403B-9F1A-3FAD8831588A}" type="datetimeFigureOut">
              <a:rPr lang="en-US" smtClean="0"/>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192463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6FDB15-1907-403B-9F1A-3FAD8831588A}"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738045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FDB15-1907-403B-9F1A-3FAD8831588A}" type="datetimeFigureOut">
              <a:rPr lang="en-US" smtClean="0"/>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290316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FDB15-1907-403B-9F1A-3FAD8831588A}"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3529482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FDB15-1907-403B-9F1A-3FAD8831588A}"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39AE8-7B03-409B-A8A5-5E99D45C483C}" type="slidenum">
              <a:rPr lang="en-US" smtClean="0"/>
              <a:t>‹#›</a:t>
            </a:fld>
            <a:endParaRPr lang="en-US"/>
          </a:p>
        </p:txBody>
      </p:sp>
    </p:spTree>
    <p:extLst>
      <p:ext uri="{BB962C8B-B14F-4D97-AF65-F5344CB8AC3E}">
        <p14:creationId xmlns:p14="http://schemas.microsoft.com/office/powerpoint/2010/main" val="773446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86FDB15-1907-403B-9F1A-3FAD8831588A}" type="datetimeFigureOut">
              <a:rPr lang="en-US" smtClean="0"/>
              <a:t>9/5/2016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C439AE8-7B03-409B-A8A5-5E99D45C483C}" type="slidenum">
              <a:rPr lang="en-US" smtClean="0"/>
              <a:t>‹#›</a:t>
            </a:fld>
            <a:endParaRPr lang="en-US"/>
          </a:p>
        </p:txBody>
      </p:sp>
    </p:spTree>
    <p:extLst>
      <p:ext uri="{BB962C8B-B14F-4D97-AF65-F5344CB8AC3E}">
        <p14:creationId xmlns:p14="http://schemas.microsoft.com/office/powerpoint/2010/main" val="3471264128"/>
      </p:ext>
    </p:extLst>
  </p:cSld>
  <p:clrMap bg1="dk1" tx1="lt1" bg2="dk2" tx2="lt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 id="21474839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atamart.business.transportation.ky.gov/EDSB_SOLUTIONS/HISEXTRACTS/" TargetMode="External"/><Relationship Id="rId7" Type="http://schemas.openxmlformats.org/officeDocument/2006/relationships/hyperlink" Target="https://intranet.kytc.ky.gov/org/DPM/Pages/Status-Reports.aspx" TargetMode="External"/><Relationship Id="rId2" Type="http://schemas.openxmlformats.org/officeDocument/2006/relationships/hyperlink" Target="http://transportation.ky.gov/Highway-Design/Documents/Purpose%20and%20Need%20Statement%20Guidance%20and%20Instructions.pdf" TargetMode="External"/><Relationship Id="rId1" Type="http://schemas.openxmlformats.org/officeDocument/2006/relationships/slideLayout" Target="../slideLayouts/slideLayout2.xml"/><Relationship Id="rId6" Type="http://schemas.openxmlformats.org/officeDocument/2006/relationships/hyperlink" Target="http://transportation.ky.gov/Highway-Design/Memos/01-15.pdf" TargetMode="External"/><Relationship Id="rId5" Type="http://schemas.openxmlformats.org/officeDocument/2006/relationships/hyperlink" Target="http://transportation.ky.gov/Highway-Design/Pages/Software-and-Support.aspx" TargetMode="External"/><Relationship Id="rId4" Type="http://schemas.openxmlformats.org/officeDocument/2006/relationships/hyperlink" Target="http://transportation.ky.gov/Highway-Design/Pages/HighwayDesignForms.aspx"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92030" y="1045249"/>
            <a:ext cx="6400800" cy="1947333"/>
          </a:xfrm>
        </p:spPr>
        <p:txBody>
          <a:bodyPr/>
          <a:lstStyle/>
          <a:p>
            <a:pPr algn="ctr"/>
            <a:r>
              <a:rPr lang="en-US" sz="2800" b="1" dirty="0" smtClean="0">
                <a:solidFill>
                  <a:srgbClr val="7030A0"/>
                </a:solidFill>
                <a:latin typeface="Calibri Light" panose="020F0302020204030204" pitchFamily="34" charset="0"/>
              </a:rPr>
              <a:t>DESIGN EXECUTIVE SUMMARY PROCESS</a:t>
            </a:r>
          </a:p>
          <a:p>
            <a:pPr algn="ctr"/>
            <a:r>
              <a:rPr lang="en-US" sz="2400" dirty="0">
                <a:solidFill>
                  <a:schemeClr val="tx1"/>
                </a:solidFill>
                <a:latin typeface="Calibri Light" panose="020F0302020204030204" pitchFamily="34" charset="0"/>
              </a:rPr>
              <a:t>b</a:t>
            </a:r>
            <a:r>
              <a:rPr lang="en-US" sz="2400" dirty="0" smtClean="0">
                <a:solidFill>
                  <a:schemeClr val="tx1"/>
                </a:solidFill>
                <a:latin typeface="Calibri Light" panose="020F0302020204030204" pitchFamily="34" charset="0"/>
              </a:rPr>
              <a:t>y</a:t>
            </a:r>
          </a:p>
          <a:p>
            <a:pPr algn="ctr"/>
            <a:r>
              <a:rPr lang="en-US" sz="2400" dirty="0" smtClean="0">
                <a:solidFill>
                  <a:schemeClr val="tx1"/>
                </a:solidFill>
                <a:latin typeface="Calibri Light" panose="020F0302020204030204" pitchFamily="34" charset="0"/>
              </a:rPr>
              <a:t>Brad Eldridge, KTYC Roadway Design Branch</a:t>
            </a:r>
            <a:endParaRPr lang="en-US" sz="2400" dirty="0">
              <a:solidFill>
                <a:schemeClr val="tx1"/>
              </a:solidFill>
              <a:latin typeface="Calibri Light" panose="020F03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51702" y="3648665"/>
            <a:ext cx="2881456" cy="2350662"/>
          </a:xfrm>
          <a:prstGeom prst="rect">
            <a:avLst/>
          </a:prstGeom>
        </p:spPr>
      </p:pic>
    </p:spTree>
    <p:extLst>
      <p:ext uri="{BB962C8B-B14F-4D97-AF65-F5344CB8AC3E}">
        <p14:creationId xmlns:p14="http://schemas.microsoft.com/office/powerpoint/2010/main" val="4154486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903039"/>
          </a:xfrm>
        </p:spPr>
        <p:txBody>
          <a:bodyPr>
            <a:normAutofit/>
          </a:bodyPr>
          <a:lstStyle/>
          <a:p>
            <a:pPr algn="ctr"/>
            <a:r>
              <a:rPr lang="en-US" sz="2800" b="1" dirty="0" smtClean="0">
                <a:solidFill>
                  <a:srgbClr val="7030A0"/>
                </a:solidFill>
                <a:latin typeface="Calibri Light" panose="020F0302020204030204" pitchFamily="34" charset="0"/>
              </a:rPr>
              <a:t>Purpose and Need</a:t>
            </a:r>
            <a:endParaRPr lang="en-US" sz="2800" b="1" dirty="0">
              <a:solidFill>
                <a:srgbClr val="7030A0"/>
              </a:solidFill>
              <a:latin typeface="Calibri Light" panose="020F0302020204030204" pitchFamily="34" charset="0"/>
            </a:endParaRPr>
          </a:p>
        </p:txBody>
      </p:sp>
      <p:sp>
        <p:nvSpPr>
          <p:cNvPr id="3" name="Content Placeholder 2"/>
          <p:cNvSpPr>
            <a:spLocks noGrp="1"/>
          </p:cNvSpPr>
          <p:nvPr>
            <p:ph idx="1"/>
          </p:nvPr>
        </p:nvSpPr>
        <p:spPr>
          <a:xfrm>
            <a:off x="138811" y="239441"/>
            <a:ext cx="11975335" cy="6194654"/>
          </a:xfrm>
        </p:spPr>
        <p:txBody>
          <a:bodyPr>
            <a:normAutofit/>
          </a:bodyPr>
          <a:lstStyle/>
          <a:p>
            <a:r>
              <a:rPr lang="en-US" sz="2400" dirty="0" smtClean="0">
                <a:latin typeface="Calibri Light" panose="020F0302020204030204" pitchFamily="34" charset="0"/>
              </a:rPr>
              <a:t>Provides the foundation for successful decision-making and the basis for the evaluation and comparison of reasonable alternatives for all projects.</a:t>
            </a:r>
          </a:p>
          <a:p>
            <a:r>
              <a:rPr lang="en-US" sz="2400" dirty="0" smtClean="0">
                <a:latin typeface="Calibri Light" panose="020F0302020204030204" pitchFamily="34" charset="0"/>
              </a:rPr>
              <a:t>Utilized to establish the scope of the required work, including the study area and expected project deliverables.</a:t>
            </a:r>
          </a:p>
          <a:p>
            <a:r>
              <a:rPr lang="en-US" sz="2400" dirty="0" smtClean="0">
                <a:latin typeface="Calibri Light" panose="020F0302020204030204" pitchFamily="34" charset="0"/>
              </a:rPr>
              <a:t>It explains to the public and decision-makers that expenditure of funds is necessary and worthwhile and that the priority of the project is warranted when compared to other needed highway projects.</a:t>
            </a:r>
          </a:p>
          <a:p>
            <a:r>
              <a:rPr lang="en-US" sz="2400" dirty="0" smtClean="0">
                <a:latin typeface="Calibri Light" panose="020F0302020204030204" pitchFamily="34" charset="0"/>
              </a:rPr>
              <a:t>Demonstrate the support of the Cabinet’s mission of providing a safe and reliable transportation system that delivers economic opportunity and enhances the quality of life for all Kentuckians.</a:t>
            </a:r>
          </a:p>
          <a:p>
            <a:endParaRPr lang="en-US" sz="2400" dirty="0" smtClean="0"/>
          </a:p>
        </p:txBody>
      </p:sp>
    </p:spTree>
    <p:extLst>
      <p:ext uri="{BB962C8B-B14F-4D97-AF65-F5344CB8AC3E}">
        <p14:creationId xmlns:p14="http://schemas.microsoft.com/office/powerpoint/2010/main" val="13868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23121"/>
            <a:ext cx="10515600" cy="882719"/>
          </a:xfrm>
        </p:spPr>
        <p:txBody>
          <a:bodyPr>
            <a:normAutofit/>
          </a:bodyPr>
          <a:lstStyle/>
          <a:p>
            <a:pPr algn="ctr"/>
            <a:r>
              <a:rPr lang="en-US" sz="2800" b="1" dirty="0" smtClean="0">
                <a:solidFill>
                  <a:srgbClr val="7030A0"/>
                </a:solidFill>
                <a:latin typeface="Calibri Light" panose="020F0302020204030204" pitchFamily="34" charset="0"/>
              </a:rPr>
              <a:t>Purpose and Need Continued</a:t>
            </a:r>
            <a:endParaRPr lang="en-US" sz="2800" b="1" dirty="0">
              <a:solidFill>
                <a:srgbClr val="7030A0"/>
              </a:solidFill>
              <a:latin typeface="Calibri Light" panose="020F0302020204030204" pitchFamily="34" charset="0"/>
            </a:endParaRPr>
          </a:p>
        </p:txBody>
      </p:sp>
      <p:sp>
        <p:nvSpPr>
          <p:cNvPr id="3" name="Content Placeholder 2"/>
          <p:cNvSpPr>
            <a:spLocks noGrp="1"/>
          </p:cNvSpPr>
          <p:nvPr>
            <p:ph idx="1"/>
          </p:nvPr>
        </p:nvSpPr>
        <p:spPr>
          <a:xfrm>
            <a:off x="108331" y="0"/>
            <a:ext cx="11975335" cy="6194654"/>
          </a:xfrm>
        </p:spPr>
        <p:txBody>
          <a:bodyPr>
            <a:normAutofit/>
          </a:bodyPr>
          <a:lstStyle/>
          <a:p>
            <a:r>
              <a:rPr lang="en-US" sz="2400" dirty="0" smtClean="0">
                <a:latin typeface="Calibri Light" panose="020F0302020204030204" pitchFamily="34" charset="0"/>
              </a:rPr>
              <a:t>Factors that may influence the need include: system linkage, capacity, transportation demand, legislation, social demands/economic development, modal interrelationships, safety, and roadway deficiencies.  </a:t>
            </a:r>
          </a:p>
          <a:p>
            <a:r>
              <a:rPr lang="en-US" sz="2400" dirty="0" smtClean="0">
                <a:latin typeface="Calibri Light" panose="020F0302020204030204" pitchFamily="34" charset="0"/>
              </a:rPr>
              <a:t>The need provides data to support the problem statement (Purpose).</a:t>
            </a:r>
          </a:p>
          <a:p>
            <a:r>
              <a:rPr lang="en-US" sz="2400" dirty="0" smtClean="0">
                <a:latin typeface="Calibri Light" panose="020F0302020204030204" pitchFamily="34" charset="0"/>
              </a:rPr>
              <a:t>It should avoid stating a solution as a purpose. For example, build a bypass.</a:t>
            </a:r>
          </a:p>
          <a:p>
            <a:r>
              <a:rPr lang="en-US" sz="2400" dirty="0" smtClean="0">
                <a:latin typeface="Calibri Light" panose="020F0302020204030204" pitchFamily="34" charset="0"/>
              </a:rPr>
              <a:t>Re-examine and update P&amp;N as appropriate throughout the project development process. </a:t>
            </a:r>
          </a:p>
          <a:p>
            <a:r>
              <a:rPr lang="en-US" sz="2400" dirty="0" smtClean="0">
                <a:latin typeface="Calibri Light" panose="020F0302020204030204" pitchFamily="34" charset="0"/>
              </a:rPr>
              <a:t>Helps define what the project will and will </a:t>
            </a:r>
            <a:r>
              <a:rPr lang="en-US" sz="2400" u="sng" dirty="0" smtClean="0">
                <a:latin typeface="Calibri Light" panose="020F0302020204030204" pitchFamily="34" charset="0"/>
              </a:rPr>
              <a:t>not</a:t>
            </a:r>
            <a:r>
              <a:rPr lang="en-US" sz="2400" dirty="0" smtClean="0">
                <a:latin typeface="Calibri Light" panose="020F0302020204030204" pitchFamily="34" charset="0"/>
              </a:rPr>
              <a:t> deliver.</a:t>
            </a:r>
          </a:p>
          <a:p>
            <a:r>
              <a:rPr lang="en-US" sz="2400" dirty="0" smtClean="0">
                <a:latin typeface="Calibri Light" panose="020F0302020204030204" pitchFamily="34" charset="0"/>
              </a:rPr>
              <a:t>It is </a:t>
            </a:r>
            <a:r>
              <a:rPr lang="en-US" sz="2400" u="sng" dirty="0" smtClean="0">
                <a:latin typeface="Calibri Light" panose="020F0302020204030204" pitchFamily="34" charset="0"/>
              </a:rPr>
              <a:t>not</a:t>
            </a:r>
            <a:r>
              <a:rPr lang="en-US" sz="2400" dirty="0" smtClean="0">
                <a:latin typeface="Calibri Light" panose="020F0302020204030204" pitchFamily="34" charset="0"/>
              </a:rPr>
              <a:t> the description listed in the Highway plan.</a:t>
            </a:r>
            <a:endParaRPr lang="en-US" sz="2400" dirty="0">
              <a:latin typeface="Calibri Light" panose="020F0302020204030204" pitchFamily="34" charset="0"/>
            </a:endParaRPr>
          </a:p>
        </p:txBody>
      </p:sp>
    </p:spTree>
    <p:extLst>
      <p:ext uri="{BB962C8B-B14F-4D97-AF65-F5344CB8AC3E}">
        <p14:creationId xmlns:p14="http://schemas.microsoft.com/office/powerpoint/2010/main" val="2359676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505" y="-264405"/>
            <a:ext cx="9760945" cy="1186354"/>
          </a:xfrm>
        </p:spPr>
        <p:txBody>
          <a:bodyPr>
            <a:normAutofit/>
          </a:bodyPr>
          <a:lstStyle/>
          <a:p>
            <a:pPr algn="ctr"/>
            <a:r>
              <a:rPr lang="en-US" sz="2800" b="1" dirty="0" smtClean="0">
                <a:solidFill>
                  <a:srgbClr val="7030A0"/>
                </a:solidFill>
                <a:latin typeface="Calibri Light" panose="020F0302020204030204" pitchFamily="34" charset="0"/>
              </a:rPr>
              <a:t>DES Exception &amp; Variance Documentation	</a:t>
            </a:r>
            <a:endParaRPr lang="en-US" sz="2800" b="1" dirty="0">
              <a:solidFill>
                <a:srgbClr val="7030A0"/>
              </a:solidFill>
              <a:latin typeface="Calibri Light" panose="020F0302020204030204" pitchFamily="34" charset="0"/>
            </a:endParaRPr>
          </a:p>
        </p:txBody>
      </p:sp>
      <p:sp>
        <p:nvSpPr>
          <p:cNvPr id="3" name="Content Placeholder 2"/>
          <p:cNvSpPr>
            <a:spLocks noGrp="1"/>
          </p:cNvSpPr>
          <p:nvPr>
            <p:ph idx="1"/>
          </p:nvPr>
        </p:nvSpPr>
        <p:spPr>
          <a:xfrm>
            <a:off x="434250" y="764633"/>
            <a:ext cx="9759779" cy="5781100"/>
          </a:xfrm>
        </p:spPr>
        <p:txBody>
          <a:bodyPr>
            <a:normAutofit lnSpcReduction="10000"/>
          </a:bodyPr>
          <a:lstStyle/>
          <a:p>
            <a:r>
              <a:rPr lang="en-US" sz="2400" dirty="0" smtClean="0">
                <a:latin typeface="Calibri Light" panose="020F0302020204030204" pitchFamily="34" charset="0"/>
              </a:rPr>
              <a:t>Specific design criteria that will not be met</a:t>
            </a:r>
          </a:p>
          <a:p>
            <a:r>
              <a:rPr lang="en-US" sz="2400" dirty="0" smtClean="0">
                <a:latin typeface="Calibri Light" panose="020F0302020204030204" pitchFamily="34" charset="0"/>
              </a:rPr>
              <a:t>Existing roadway characteristics</a:t>
            </a:r>
          </a:p>
          <a:p>
            <a:r>
              <a:rPr lang="en-US" sz="2400" dirty="0" smtClean="0">
                <a:latin typeface="Calibri Light" panose="020F0302020204030204" pitchFamily="34" charset="0"/>
              </a:rPr>
              <a:t>Alternatives considered</a:t>
            </a:r>
          </a:p>
          <a:p>
            <a:r>
              <a:rPr lang="en-US" sz="2400" dirty="0" smtClean="0">
                <a:latin typeface="Calibri Light" panose="020F0302020204030204" pitchFamily="34" charset="0"/>
              </a:rPr>
              <a:t>Comparison of the safety and operational performance of the roadway and other impacts such as r/w, community, environmental, cost, and usability by all modes of transportation</a:t>
            </a:r>
          </a:p>
          <a:p>
            <a:r>
              <a:rPr lang="en-US" sz="2400" dirty="0" smtClean="0">
                <a:latin typeface="Calibri Light" panose="020F0302020204030204" pitchFamily="34" charset="0"/>
              </a:rPr>
              <a:t>Proposed mitigation measures</a:t>
            </a:r>
          </a:p>
          <a:p>
            <a:r>
              <a:rPr lang="en-US" sz="2400" dirty="0" smtClean="0">
                <a:latin typeface="Calibri Light" panose="020F0302020204030204" pitchFamily="34" charset="0"/>
              </a:rPr>
              <a:t>Compatibility with adjacent sections of roadway</a:t>
            </a:r>
          </a:p>
          <a:p>
            <a:r>
              <a:rPr lang="en-US" sz="2400" dirty="0" smtClean="0">
                <a:latin typeface="Calibri Light" panose="020F0302020204030204" pitchFamily="34" charset="0"/>
              </a:rPr>
              <a:t>Rare design speed exceptions:	</a:t>
            </a:r>
          </a:p>
          <a:p>
            <a:pPr lvl="1"/>
            <a:r>
              <a:rPr lang="en-US" sz="2400" dirty="0" smtClean="0">
                <a:latin typeface="Calibri Light" panose="020F0302020204030204" pitchFamily="34" charset="0"/>
              </a:rPr>
              <a:t>Length of section with reduced design speed compared to overall length of project</a:t>
            </a:r>
          </a:p>
          <a:p>
            <a:pPr lvl="1"/>
            <a:r>
              <a:rPr lang="en-US" sz="2400" dirty="0" smtClean="0">
                <a:latin typeface="Calibri Light" panose="020F0302020204030204" pitchFamily="34" charset="0"/>
              </a:rPr>
              <a:t>Measures used in transitions to adjacent sections with higher or lower design or operating speeds</a:t>
            </a:r>
          </a:p>
          <a:p>
            <a:endParaRPr lang="en-US" sz="2400" dirty="0"/>
          </a:p>
        </p:txBody>
      </p:sp>
    </p:spTree>
    <p:extLst>
      <p:ext uri="{BB962C8B-B14F-4D97-AF65-F5344CB8AC3E}">
        <p14:creationId xmlns:p14="http://schemas.microsoft.com/office/powerpoint/2010/main" val="3654597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12" y="64360"/>
            <a:ext cx="10515600" cy="747579"/>
          </a:xfrm>
        </p:spPr>
        <p:txBody>
          <a:bodyPr>
            <a:normAutofit/>
          </a:bodyPr>
          <a:lstStyle/>
          <a:p>
            <a:pPr algn="ctr"/>
            <a:r>
              <a:rPr lang="en-US" sz="2800" b="1" dirty="0" smtClean="0">
                <a:solidFill>
                  <a:srgbClr val="7030A0"/>
                </a:solidFill>
                <a:latin typeface="Calibri Light" panose="020F0302020204030204" pitchFamily="34" charset="0"/>
              </a:rPr>
              <a:t>DES FORM AND CONTENTS</a:t>
            </a:r>
            <a:endParaRPr lang="en-US" sz="2800" b="1" dirty="0">
              <a:solidFill>
                <a:srgbClr val="7030A0"/>
              </a:solidFill>
              <a:latin typeface="Calibri Light" panose="020F0302020204030204" pitchFamily="34" charset="0"/>
            </a:endParaRPr>
          </a:p>
        </p:txBody>
      </p:sp>
      <p:pic>
        <p:nvPicPr>
          <p:cNvPr id="23" name="Content Placeholder 2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2684" y="811939"/>
            <a:ext cx="9228455" cy="5679050"/>
          </a:xfrm>
        </p:spPr>
      </p:pic>
    </p:spTree>
    <p:extLst>
      <p:ext uri="{BB962C8B-B14F-4D97-AF65-F5344CB8AC3E}">
        <p14:creationId xmlns:p14="http://schemas.microsoft.com/office/powerpoint/2010/main" val="4067231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215" y="-408305"/>
            <a:ext cx="10515600" cy="1325563"/>
          </a:xfrm>
        </p:spPr>
        <p:txBody>
          <a:bodyPr>
            <a:normAutofit/>
          </a:bodyPr>
          <a:lstStyle/>
          <a:p>
            <a:pPr algn="ctr"/>
            <a:r>
              <a:rPr lang="en-US" sz="2800" b="1" dirty="0" smtClean="0">
                <a:solidFill>
                  <a:srgbClr val="7030A0"/>
                </a:solidFill>
              </a:rPr>
              <a:t>Design Executive Summary Form and Contents		</a:t>
            </a:r>
            <a:endParaRPr lang="en-US" sz="2800" b="1" dirty="0">
              <a:solidFill>
                <a:srgbClr val="7030A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4094" y="515278"/>
            <a:ext cx="7055500" cy="6250651"/>
          </a:xfrm>
          <a:prstGeom prst="rect">
            <a:avLst/>
          </a:prstGeom>
        </p:spPr>
      </p:pic>
    </p:spTree>
    <p:extLst>
      <p:ext uri="{BB962C8B-B14F-4D97-AF65-F5344CB8AC3E}">
        <p14:creationId xmlns:p14="http://schemas.microsoft.com/office/powerpoint/2010/main" val="1938569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255" y="-387985"/>
            <a:ext cx="10515600" cy="1325563"/>
          </a:xfrm>
        </p:spPr>
        <p:txBody>
          <a:bodyPr>
            <a:normAutofit/>
          </a:bodyPr>
          <a:lstStyle/>
          <a:p>
            <a:pPr algn="ctr"/>
            <a:r>
              <a:rPr lang="en-US" sz="2800" b="1" dirty="0" smtClean="0">
                <a:solidFill>
                  <a:srgbClr val="7030A0"/>
                </a:solidFill>
              </a:rPr>
              <a:t>Design Executive Summary Form and Contents		</a:t>
            </a:r>
            <a:endParaRPr lang="en-US" sz="2800" b="1" dirty="0">
              <a:solidFill>
                <a:srgbClr val="7030A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15" y="509290"/>
            <a:ext cx="7047274" cy="6348710"/>
          </a:xfrm>
          <a:prstGeom prst="rect">
            <a:avLst/>
          </a:prstGeom>
        </p:spPr>
      </p:pic>
    </p:spTree>
    <p:extLst>
      <p:ext uri="{BB962C8B-B14F-4D97-AF65-F5344CB8AC3E}">
        <p14:creationId xmlns:p14="http://schemas.microsoft.com/office/powerpoint/2010/main" val="65195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83818"/>
            <a:ext cx="8534400" cy="943984"/>
          </a:xfrm>
        </p:spPr>
        <p:txBody>
          <a:bodyPr>
            <a:normAutofit/>
          </a:bodyPr>
          <a:lstStyle/>
          <a:p>
            <a:pPr algn="ctr"/>
            <a:r>
              <a:rPr lang="en-US" sz="2800" b="1" dirty="0" smtClean="0">
                <a:solidFill>
                  <a:srgbClr val="7030A0"/>
                </a:solidFill>
                <a:latin typeface="Calibri Light" panose="020F0302020204030204" pitchFamily="34" charset="0"/>
              </a:rPr>
              <a:t>HELPFUL WEBSITES	</a:t>
            </a:r>
            <a:endParaRPr lang="en-US" sz="2800" b="1" dirty="0">
              <a:solidFill>
                <a:srgbClr val="7030A0"/>
              </a:solidFill>
              <a:latin typeface="Calibri Light" panose="020F0302020204030204" pitchFamily="34" charset="0"/>
            </a:endParaRPr>
          </a:p>
        </p:txBody>
      </p:sp>
      <p:sp>
        <p:nvSpPr>
          <p:cNvPr id="3" name="Content Placeholder 2"/>
          <p:cNvSpPr>
            <a:spLocks noGrp="1"/>
          </p:cNvSpPr>
          <p:nvPr>
            <p:ph idx="1"/>
          </p:nvPr>
        </p:nvSpPr>
        <p:spPr>
          <a:xfrm>
            <a:off x="233681" y="1024326"/>
            <a:ext cx="11644216" cy="6097834"/>
          </a:xfrm>
        </p:spPr>
        <p:txBody>
          <a:bodyPr>
            <a:normAutofit fontScale="77500" lnSpcReduction="20000"/>
          </a:bodyPr>
          <a:lstStyle/>
          <a:p>
            <a:r>
              <a:rPr lang="en-US" sz="3100" b="1" dirty="0" smtClean="0">
                <a:latin typeface="Calibri Light" panose="020F0302020204030204" pitchFamily="34" charset="0"/>
              </a:rPr>
              <a:t>Purpose and Need Guidance Instructions:</a:t>
            </a:r>
          </a:p>
          <a:p>
            <a:r>
              <a:rPr lang="en-US" sz="3100" dirty="0" smtClean="0">
                <a:solidFill>
                  <a:srgbClr val="7030A0"/>
                </a:solidFill>
                <a:latin typeface="Calibri Light" panose="020F0302020204030204" pitchFamily="34" charset="0"/>
                <a:hlinkClick r:id="rId2"/>
              </a:rPr>
              <a:t>http://transportation.ky.gov/Highway-Design/Documents/Purpose%20and%20Need%20Statement%20Guidance%20and%20Instructions.pdf</a:t>
            </a:r>
            <a:endParaRPr lang="en-US" sz="3100" dirty="0" smtClean="0">
              <a:solidFill>
                <a:srgbClr val="7030A0"/>
              </a:solidFill>
              <a:latin typeface="Calibri Light" panose="020F0302020204030204" pitchFamily="34" charset="0"/>
            </a:endParaRPr>
          </a:p>
          <a:p>
            <a:r>
              <a:rPr lang="en-US" sz="3100" b="1" dirty="0" smtClean="0">
                <a:latin typeface="Calibri Light" panose="020F0302020204030204" pitchFamily="34" charset="0"/>
              </a:rPr>
              <a:t>Highway Information View and </a:t>
            </a:r>
            <a:r>
              <a:rPr lang="en-US" sz="3100" b="1" dirty="0">
                <a:latin typeface="Calibri Light" panose="020F0302020204030204" pitchFamily="34" charset="0"/>
              </a:rPr>
              <a:t>Extract </a:t>
            </a:r>
            <a:r>
              <a:rPr lang="en-US" sz="3100" b="1" dirty="0" smtClean="0">
                <a:latin typeface="Calibri Light" panose="020F0302020204030204" pitchFamily="34" charset="0"/>
              </a:rPr>
              <a:t>Interface (HIS): </a:t>
            </a:r>
          </a:p>
          <a:p>
            <a:r>
              <a:rPr lang="en-US" sz="3100" dirty="0" smtClean="0">
                <a:latin typeface="Calibri Light" panose="020F0302020204030204" pitchFamily="34" charset="0"/>
                <a:hlinkClick r:id="rId3"/>
              </a:rPr>
              <a:t>http</a:t>
            </a:r>
            <a:r>
              <a:rPr lang="en-US" sz="3100" dirty="0">
                <a:latin typeface="Calibri Light" panose="020F0302020204030204" pitchFamily="34" charset="0"/>
                <a:hlinkClick r:id="rId3"/>
              </a:rPr>
              <a:t>://datamart.business.transportation.ky.gov/EDSB_SOLUTIONS/HISEXTRACTS</a:t>
            </a:r>
            <a:r>
              <a:rPr lang="en-US" sz="3100" dirty="0" smtClean="0">
                <a:latin typeface="Calibri Light" panose="020F0302020204030204" pitchFamily="34" charset="0"/>
                <a:hlinkClick r:id="rId3"/>
              </a:rPr>
              <a:t>/</a:t>
            </a:r>
            <a:endParaRPr lang="en-US" sz="3100" dirty="0" smtClean="0">
              <a:latin typeface="Calibri Light" panose="020F0302020204030204" pitchFamily="34" charset="0"/>
            </a:endParaRPr>
          </a:p>
          <a:p>
            <a:r>
              <a:rPr lang="en-US" sz="3100" b="1" dirty="0" smtClean="0">
                <a:latin typeface="Calibri Light" panose="020F0302020204030204" pitchFamily="34" charset="0"/>
              </a:rPr>
              <a:t>Highway </a:t>
            </a:r>
            <a:r>
              <a:rPr lang="en-US" sz="3100" b="1" dirty="0">
                <a:latin typeface="Calibri Light" panose="020F0302020204030204" pitchFamily="34" charset="0"/>
              </a:rPr>
              <a:t>Design </a:t>
            </a:r>
            <a:r>
              <a:rPr lang="en-US" sz="3100" b="1" dirty="0" smtClean="0">
                <a:latin typeface="Calibri Light" panose="020F0302020204030204" pitchFamily="34" charset="0"/>
              </a:rPr>
              <a:t>DES Form:</a:t>
            </a:r>
          </a:p>
          <a:p>
            <a:r>
              <a:rPr lang="en-US" sz="3100" dirty="0" smtClean="0">
                <a:latin typeface="Calibri Light" panose="020F0302020204030204" pitchFamily="34" charset="0"/>
                <a:hlinkClick r:id="rId4"/>
              </a:rPr>
              <a:t>http</a:t>
            </a:r>
            <a:r>
              <a:rPr lang="en-US" sz="3100" dirty="0">
                <a:latin typeface="Calibri Light" panose="020F0302020204030204" pitchFamily="34" charset="0"/>
                <a:hlinkClick r:id="rId4"/>
              </a:rPr>
              <a:t>://</a:t>
            </a:r>
            <a:r>
              <a:rPr lang="en-US" sz="3100" dirty="0" smtClean="0">
                <a:latin typeface="Calibri Light" panose="020F0302020204030204" pitchFamily="34" charset="0"/>
                <a:hlinkClick r:id="rId4"/>
              </a:rPr>
              <a:t>transportation.ky.gov/Highway-Design/Pages/HighwayDesignForms.aspx</a:t>
            </a:r>
            <a:endParaRPr lang="en-US" sz="3100" dirty="0" smtClean="0">
              <a:latin typeface="Calibri Light" panose="020F0302020204030204" pitchFamily="34" charset="0"/>
            </a:endParaRPr>
          </a:p>
          <a:p>
            <a:r>
              <a:rPr lang="en-US" sz="3100" b="1" dirty="0">
                <a:latin typeface="Calibri Light" panose="020F0302020204030204" pitchFamily="34" charset="0"/>
              </a:rPr>
              <a:t>KYTC </a:t>
            </a:r>
            <a:r>
              <a:rPr lang="en-US" sz="3100" b="1" dirty="0" smtClean="0">
                <a:latin typeface="Calibri Light" panose="020F0302020204030204" pitchFamily="34" charset="0"/>
              </a:rPr>
              <a:t>Webinar on DES: </a:t>
            </a:r>
          </a:p>
          <a:p>
            <a:r>
              <a:rPr lang="en-US" sz="3100" dirty="0" smtClean="0">
                <a:latin typeface="Calibri Light" panose="020F0302020204030204" pitchFamily="34" charset="0"/>
                <a:hlinkClick r:id="rId5"/>
              </a:rPr>
              <a:t>http</a:t>
            </a:r>
            <a:r>
              <a:rPr lang="en-US" sz="3100" dirty="0">
                <a:latin typeface="Calibri Light" panose="020F0302020204030204" pitchFamily="34" charset="0"/>
                <a:hlinkClick r:id="rId5"/>
              </a:rPr>
              <a:t>://</a:t>
            </a:r>
            <a:r>
              <a:rPr lang="en-US" sz="3100" dirty="0" smtClean="0">
                <a:latin typeface="Calibri Light" panose="020F0302020204030204" pitchFamily="34" charset="0"/>
                <a:hlinkClick r:id="rId5"/>
              </a:rPr>
              <a:t>transportation.ky.gov/Highway-Design/Pages/Software-and-Support.aspx</a:t>
            </a:r>
            <a:r>
              <a:rPr lang="en-US" sz="3100" dirty="0" smtClean="0">
                <a:latin typeface="Calibri Light" panose="020F0302020204030204" pitchFamily="34" charset="0"/>
              </a:rPr>
              <a:t> </a:t>
            </a:r>
          </a:p>
          <a:p>
            <a:r>
              <a:rPr lang="en-US" sz="3100" b="1" dirty="0" smtClean="0">
                <a:latin typeface="Calibri Light" panose="020F0302020204030204" pitchFamily="34" charset="0"/>
              </a:rPr>
              <a:t>Design Memo for </a:t>
            </a:r>
            <a:r>
              <a:rPr lang="en-US" sz="3100" b="1" dirty="0">
                <a:latin typeface="Calibri Light" panose="020F0302020204030204" pitchFamily="34" charset="0"/>
              </a:rPr>
              <a:t>HDM Chapters 100&amp;200: </a:t>
            </a:r>
            <a:r>
              <a:rPr lang="en-US" sz="3100" dirty="0">
                <a:latin typeface="Calibri Light" panose="020F0302020204030204" pitchFamily="34" charset="0"/>
                <a:hlinkClick r:id="rId6"/>
              </a:rPr>
              <a:t>http://</a:t>
            </a:r>
            <a:r>
              <a:rPr lang="en-US" sz="3100" dirty="0" smtClean="0">
                <a:latin typeface="Calibri Light" panose="020F0302020204030204" pitchFamily="34" charset="0"/>
                <a:hlinkClick r:id="rId6"/>
              </a:rPr>
              <a:t>transportation.ky.gov/Highway-Design/Memos/01-15.pdf</a:t>
            </a:r>
            <a:endParaRPr lang="en-US" sz="3100" dirty="0" smtClean="0">
              <a:latin typeface="Calibri Light" panose="020F0302020204030204" pitchFamily="34" charset="0"/>
            </a:endParaRPr>
          </a:p>
          <a:p>
            <a:r>
              <a:rPr lang="en-US" sz="3100" b="1" dirty="0">
                <a:latin typeface="Calibri Light" panose="020F0302020204030204" pitchFamily="34" charset="0"/>
              </a:rPr>
              <a:t>KYTC DES Tracking </a:t>
            </a:r>
            <a:r>
              <a:rPr lang="en-US" sz="3100" b="1" dirty="0" smtClean="0">
                <a:latin typeface="Calibri Light" panose="020F0302020204030204" pitchFamily="34" charset="0"/>
              </a:rPr>
              <a:t>File (intranet): </a:t>
            </a:r>
          </a:p>
          <a:p>
            <a:r>
              <a:rPr lang="en-US" sz="3100" dirty="0" smtClean="0">
                <a:solidFill>
                  <a:schemeClr val="accent1"/>
                </a:solidFill>
                <a:latin typeface="Calibri Light" panose="020F0302020204030204" pitchFamily="34" charset="0"/>
                <a:hlinkClick r:id="rId7"/>
              </a:rPr>
              <a:t>https</a:t>
            </a:r>
            <a:r>
              <a:rPr lang="en-US" sz="3100" dirty="0">
                <a:solidFill>
                  <a:schemeClr val="accent1"/>
                </a:solidFill>
                <a:latin typeface="Calibri Light" panose="020F0302020204030204" pitchFamily="34" charset="0"/>
                <a:hlinkClick r:id="rId7"/>
              </a:rPr>
              <a:t>://</a:t>
            </a:r>
            <a:r>
              <a:rPr lang="en-US" sz="3100" dirty="0" smtClean="0">
                <a:solidFill>
                  <a:schemeClr val="accent1"/>
                </a:solidFill>
                <a:latin typeface="Calibri Light" panose="020F0302020204030204" pitchFamily="34" charset="0"/>
                <a:hlinkClick r:id="rId7"/>
              </a:rPr>
              <a:t>intranet.kytc.ky.gov/org/DPM/Pages/Status-Reports.aspx</a:t>
            </a:r>
            <a:endParaRPr lang="en-US" sz="3100" dirty="0">
              <a:solidFill>
                <a:schemeClr val="accent1"/>
              </a:solidFill>
              <a:latin typeface="Calibri Light" panose="020F0302020204030204" pitchFamily="34" charset="0"/>
            </a:endParaRPr>
          </a:p>
          <a:p>
            <a:endParaRPr lang="en-US" sz="3100" dirty="0" smtClean="0">
              <a:latin typeface="Calibri Light" panose="020F0302020204030204" pitchFamily="34" charset="0"/>
            </a:endParaRPr>
          </a:p>
          <a:p>
            <a:endParaRPr lang="en-US" sz="2400" dirty="0" smtClean="0"/>
          </a:p>
          <a:p>
            <a:endParaRPr lang="en-US" sz="2400" dirty="0"/>
          </a:p>
        </p:txBody>
      </p:sp>
    </p:spTree>
    <p:extLst>
      <p:ext uri="{BB962C8B-B14F-4D97-AF65-F5344CB8AC3E}">
        <p14:creationId xmlns:p14="http://schemas.microsoft.com/office/powerpoint/2010/main" val="1994311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 y="998350"/>
            <a:ext cx="10515600" cy="1325563"/>
          </a:xfrm>
        </p:spPr>
        <p:txBody>
          <a:bodyPr>
            <a:normAutofit/>
          </a:bodyPr>
          <a:lstStyle/>
          <a:p>
            <a:pPr algn="ctr"/>
            <a:r>
              <a:rPr lang="en-US" sz="2800" dirty="0" smtClean="0">
                <a:solidFill>
                  <a:srgbClr val="7030A0"/>
                </a:solidFill>
                <a:latin typeface="Calibri Light" panose="020F0302020204030204" pitchFamily="34" charset="0"/>
              </a:rPr>
              <a:t>QUESTIONS?</a:t>
            </a:r>
            <a:endParaRPr lang="en-US" sz="2800" dirty="0">
              <a:solidFill>
                <a:srgbClr val="7030A0"/>
              </a:solidFill>
              <a:latin typeface="Calibri Light" panose="020F0302020204030204" pitchFamily="34" charset="0"/>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03206" y="3137675"/>
            <a:ext cx="2827931" cy="2307249"/>
          </a:xfrm>
          <a:prstGeom prst="rect">
            <a:avLst/>
          </a:prstGeom>
        </p:spPr>
      </p:pic>
    </p:spTree>
    <p:extLst>
      <p:ext uri="{BB962C8B-B14F-4D97-AF65-F5344CB8AC3E}">
        <p14:creationId xmlns:p14="http://schemas.microsoft.com/office/powerpoint/2010/main" val="2988731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3081" y="1141459"/>
            <a:ext cx="10763901" cy="4385581"/>
          </a:xfrm>
        </p:spPr>
        <p:txBody>
          <a:bodyPr>
            <a:normAutofit fontScale="85000" lnSpcReduction="10000"/>
          </a:bodyPr>
          <a:lstStyle/>
          <a:p>
            <a:pPr marL="0" indent="0" algn="ctr">
              <a:buNone/>
            </a:pPr>
            <a:r>
              <a:rPr lang="en-US" sz="3300" b="1" dirty="0" smtClean="0">
                <a:solidFill>
                  <a:srgbClr val="7030A0"/>
                </a:solidFill>
                <a:latin typeface="Calibri Light" panose="020F0302020204030204" pitchFamily="34" charset="0"/>
              </a:rPr>
              <a:t>Some Important Dates</a:t>
            </a:r>
            <a:endParaRPr lang="en-US" sz="3300" b="1" dirty="0">
              <a:solidFill>
                <a:srgbClr val="7030A0"/>
              </a:solidFill>
              <a:latin typeface="Calibri Light" panose="020F0302020204030204" pitchFamily="34" charset="0"/>
            </a:endParaRPr>
          </a:p>
          <a:p>
            <a:pPr marL="0" indent="0" algn="ctr">
              <a:buNone/>
            </a:pPr>
            <a:endParaRPr lang="en-US" dirty="0">
              <a:solidFill>
                <a:srgbClr val="7030A0"/>
              </a:solidFill>
            </a:endParaRPr>
          </a:p>
          <a:p>
            <a:pPr marL="0" indent="0">
              <a:buNone/>
            </a:pPr>
            <a:r>
              <a:rPr lang="en-US" sz="2800" b="1" dirty="0">
                <a:latin typeface="Calibri Light" panose="020F0302020204030204" pitchFamily="34" charset="0"/>
              </a:rPr>
              <a:t>8-17-15</a:t>
            </a:r>
            <a:r>
              <a:rPr lang="en-US" sz="2800" dirty="0">
                <a:latin typeface="Calibri Light" panose="020F0302020204030204" pitchFamily="34" charset="0"/>
              </a:rPr>
              <a:t> </a:t>
            </a:r>
            <a:r>
              <a:rPr lang="en-US" sz="2800" dirty="0" smtClean="0">
                <a:latin typeface="Calibri Light" panose="020F0302020204030204" pitchFamily="34" charset="0"/>
              </a:rPr>
              <a:t>Informational </a:t>
            </a:r>
            <a:r>
              <a:rPr lang="en-US" sz="2800" dirty="0">
                <a:latin typeface="Calibri Light" panose="020F0302020204030204" pitchFamily="34" charset="0"/>
              </a:rPr>
              <a:t>Overview webinar on DES by Highway Design.</a:t>
            </a:r>
          </a:p>
          <a:p>
            <a:pPr marL="0" indent="0">
              <a:buNone/>
            </a:pPr>
            <a:r>
              <a:rPr lang="en-US" sz="2800" b="1" dirty="0">
                <a:latin typeface="Calibri Light" panose="020F0302020204030204" pitchFamily="34" charset="0"/>
              </a:rPr>
              <a:t>8-28-15</a:t>
            </a:r>
            <a:r>
              <a:rPr lang="en-US" sz="2800" dirty="0">
                <a:latin typeface="Calibri Light" panose="020F0302020204030204" pitchFamily="34" charset="0"/>
              </a:rPr>
              <a:t> Highway Design Memo 01-15 Releasing Chapter 100 &amp; 200</a:t>
            </a:r>
          </a:p>
          <a:p>
            <a:pPr marL="0" indent="0">
              <a:buNone/>
            </a:pPr>
            <a:r>
              <a:rPr lang="en-US" sz="2800" b="1" dirty="0">
                <a:latin typeface="Calibri Light" panose="020F0302020204030204" pitchFamily="34" charset="0"/>
              </a:rPr>
              <a:t>10-7-15</a:t>
            </a:r>
            <a:r>
              <a:rPr lang="en-US" sz="2800" dirty="0">
                <a:latin typeface="Calibri Light" panose="020F0302020204030204" pitchFamily="34" charset="0"/>
              </a:rPr>
              <a:t> FHWA </a:t>
            </a:r>
            <a:r>
              <a:rPr lang="en-US" sz="2800" dirty="0" smtClean="0">
                <a:latin typeface="Calibri Light" panose="020F0302020204030204" pitchFamily="34" charset="0"/>
              </a:rPr>
              <a:t>Published Notice </a:t>
            </a:r>
            <a:r>
              <a:rPr lang="en-US" sz="2800" dirty="0">
                <a:latin typeface="Calibri Light" panose="020F0302020204030204" pitchFamily="34" charset="0"/>
              </a:rPr>
              <a:t>with Request for Comments to 13 Controlling Criteria</a:t>
            </a:r>
          </a:p>
          <a:p>
            <a:pPr marL="0" indent="0">
              <a:buNone/>
            </a:pPr>
            <a:r>
              <a:rPr lang="en-US" sz="2800" b="1" dirty="0">
                <a:latin typeface="Calibri Light" panose="020F0302020204030204" pitchFamily="34" charset="0"/>
              </a:rPr>
              <a:t>5-6-16</a:t>
            </a:r>
            <a:r>
              <a:rPr lang="en-US" sz="2800" dirty="0">
                <a:latin typeface="Calibri Light" panose="020F0302020204030204" pitchFamily="34" charset="0"/>
              </a:rPr>
              <a:t> Notice of Federal Register to </a:t>
            </a:r>
            <a:r>
              <a:rPr lang="en-US" sz="2800" dirty="0" smtClean="0">
                <a:latin typeface="Calibri Light" panose="020F0302020204030204" pitchFamily="34" charset="0"/>
              </a:rPr>
              <a:t>Revision </a:t>
            </a:r>
            <a:r>
              <a:rPr lang="en-US" sz="2800" dirty="0">
                <a:latin typeface="Calibri Light" panose="020F0302020204030204" pitchFamily="34" charset="0"/>
              </a:rPr>
              <a:t>of </a:t>
            </a:r>
            <a:r>
              <a:rPr lang="en-US" sz="2800" dirty="0" smtClean="0">
                <a:latin typeface="Calibri Light" panose="020F0302020204030204" pitchFamily="34" charset="0"/>
              </a:rPr>
              <a:t>Criteria</a:t>
            </a:r>
          </a:p>
          <a:p>
            <a:pPr marL="0" indent="0">
              <a:buNone/>
            </a:pPr>
            <a:endParaRPr lang="en-US" sz="2800" dirty="0" smtClean="0">
              <a:latin typeface="Calibri Light" panose="020F0302020204030204" pitchFamily="34" charset="0"/>
            </a:endParaRPr>
          </a:p>
          <a:p>
            <a:pPr marL="0" indent="0">
              <a:buNone/>
            </a:pPr>
            <a:r>
              <a:rPr lang="en-US" sz="2800" dirty="0" smtClean="0">
                <a:solidFill>
                  <a:srgbClr val="7030A0"/>
                </a:solidFill>
                <a:latin typeface="Calibri Light" panose="020F0302020204030204" pitchFamily="34" charset="0"/>
              </a:rPr>
              <a:t>*2016 Design Memo is Pending for Remaining Chapters and Updates to 200 </a:t>
            </a:r>
            <a:endParaRPr lang="en-US" sz="2800" dirty="0">
              <a:solidFill>
                <a:srgbClr val="7030A0"/>
              </a:solidFill>
              <a:latin typeface="Calibri Light" panose="020F0302020204030204" pitchFamily="34" charset="0"/>
            </a:endParaRPr>
          </a:p>
          <a:p>
            <a:pPr marL="0" indent="0">
              <a:buNone/>
            </a:pPr>
            <a:r>
              <a:rPr lang="en-US" sz="2600" dirty="0">
                <a:solidFill>
                  <a:schemeClr val="tx1"/>
                </a:solidFill>
                <a:latin typeface="Calibri Light" panose="020F0302020204030204" pitchFamily="34" charset="0"/>
              </a:rPr>
              <a:t>	</a:t>
            </a:r>
          </a:p>
        </p:txBody>
      </p:sp>
    </p:spTree>
    <p:extLst>
      <p:ext uri="{BB962C8B-B14F-4D97-AF65-F5344CB8AC3E}">
        <p14:creationId xmlns:p14="http://schemas.microsoft.com/office/powerpoint/2010/main" val="2675313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
            <a:ext cx="9109783" cy="1148080"/>
          </a:xfrm>
        </p:spPr>
        <p:txBody>
          <a:bodyPr>
            <a:normAutofit/>
          </a:bodyPr>
          <a:lstStyle/>
          <a:p>
            <a:pPr algn="ctr"/>
            <a:r>
              <a:rPr lang="en-US" sz="2800" b="1" dirty="0" smtClean="0">
                <a:solidFill>
                  <a:srgbClr val="7030A0"/>
                </a:solidFill>
                <a:latin typeface="Calibri Light" panose="020F0302020204030204" pitchFamily="34" charset="0"/>
              </a:rPr>
              <a:t>FHWA REVISED CONTROLLING CRITERIA, 13 to 10 &amp; 2</a:t>
            </a:r>
            <a:endParaRPr lang="en-US" sz="2800" b="1" dirty="0">
              <a:solidFill>
                <a:srgbClr val="7030A0"/>
              </a:solidFill>
              <a:latin typeface="Calibri Light" panose="020F0302020204030204" pitchFamily="34" charset="0"/>
            </a:endParaRPr>
          </a:p>
        </p:txBody>
      </p:sp>
      <p:sp>
        <p:nvSpPr>
          <p:cNvPr id="3" name="Content Placeholder 2"/>
          <p:cNvSpPr>
            <a:spLocks noGrp="1"/>
          </p:cNvSpPr>
          <p:nvPr>
            <p:ph idx="1"/>
          </p:nvPr>
        </p:nvSpPr>
        <p:spPr>
          <a:xfrm>
            <a:off x="684211" y="1016000"/>
            <a:ext cx="11589744" cy="5415280"/>
          </a:xfrm>
        </p:spPr>
        <p:txBody>
          <a:bodyPr>
            <a:normAutofit/>
          </a:bodyPr>
          <a:lstStyle/>
          <a:p>
            <a:pPr marL="0" indent="0">
              <a:buNone/>
            </a:pPr>
            <a:r>
              <a:rPr lang="en-US" sz="2400" dirty="0" smtClean="0">
                <a:solidFill>
                  <a:schemeClr val="bg1"/>
                </a:solidFill>
                <a:latin typeface="Calibri Light" panose="020F0302020204030204" pitchFamily="34" charset="0"/>
              </a:rPr>
              <a:t>Design speed								</a:t>
            </a:r>
            <a:r>
              <a:rPr lang="en-US" sz="2400" dirty="0" smtClean="0">
                <a:solidFill>
                  <a:schemeClr val="tx1"/>
                </a:solidFill>
                <a:latin typeface="Calibri Light" panose="020F0302020204030204" pitchFamily="34" charset="0"/>
              </a:rPr>
              <a:t>Maximum</a:t>
            </a:r>
            <a:r>
              <a:rPr lang="en-US" sz="2400" dirty="0" smtClean="0">
                <a:solidFill>
                  <a:schemeClr val="bg1"/>
                </a:solidFill>
                <a:latin typeface="Calibri Light" panose="020F0302020204030204" pitchFamily="34" charset="0"/>
              </a:rPr>
              <a:t> grade							</a:t>
            </a:r>
          </a:p>
          <a:p>
            <a:pPr marL="0" indent="0">
              <a:buNone/>
            </a:pPr>
            <a:r>
              <a:rPr lang="en-US" sz="2400" dirty="0" smtClean="0">
                <a:solidFill>
                  <a:schemeClr val="bg1"/>
                </a:solidFill>
                <a:latin typeface="Calibri Light" panose="020F0302020204030204" pitchFamily="34" charset="0"/>
              </a:rPr>
              <a:t>Lane width									Stopping sight distance</a:t>
            </a:r>
          </a:p>
          <a:p>
            <a:pPr marL="0" indent="0">
              <a:buNone/>
            </a:pPr>
            <a:r>
              <a:rPr lang="en-US" sz="2400" dirty="0" smtClean="0">
                <a:solidFill>
                  <a:schemeClr val="bg1"/>
                </a:solidFill>
                <a:latin typeface="Calibri Light" panose="020F0302020204030204" pitchFamily="34" charset="0"/>
              </a:rPr>
              <a:t>Shoulder width							Cross slope</a:t>
            </a:r>
          </a:p>
          <a:p>
            <a:pPr marL="0" indent="0">
              <a:buNone/>
            </a:pPr>
            <a:r>
              <a:rPr lang="en-US" sz="2400" strike="sngStrike" dirty="0" smtClean="0">
                <a:solidFill>
                  <a:schemeClr val="bg1"/>
                </a:solidFill>
                <a:latin typeface="Calibri Light" panose="020F0302020204030204" pitchFamily="34" charset="0"/>
              </a:rPr>
              <a:t>Bridge width</a:t>
            </a:r>
            <a:r>
              <a:rPr lang="en-US" sz="2400" dirty="0" smtClean="0">
                <a:solidFill>
                  <a:schemeClr val="bg1"/>
                </a:solidFill>
                <a:latin typeface="Calibri Light" panose="020F0302020204030204" pitchFamily="34" charset="0"/>
              </a:rPr>
              <a:t>								Vertical clearance</a:t>
            </a:r>
          </a:p>
          <a:p>
            <a:pPr marL="0" indent="0">
              <a:buNone/>
            </a:pPr>
            <a:r>
              <a:rPr lang="en-US" sz="2400" dirty="0" smtClean="0">
                <a:solidFill>
                  <a:schemeClr val="bg1"/>
                </a:solidFill>
                <a:latin typeface="Calibri Light" panose="020F0302020204030204" pitchFamily="34" charset="0"/>
              </a:rPr>
              <a:t>Horizontal </a:t>
            </a:r>
            <a:r>
              <a:rPr lang="en-US" sz="2400" strike="sngStrike" dirty="0" smtClean="0">
                <a:solidFill>
                  <a:schemeClr val="bg1"/>
                </a:solidFill>
                <a:latin typeface="Calibri Light" panose="020F0302020204030204" pitchFamily="34" charset="0"/>
              </a:rPr>
              <a:t>alignment</a:t>
            </a:r>
            <a:r>
              <a:rPr lang="en-US" sz="2400" dirty="0" smtClean="0">
                <a:solidFill>
                  <a:schemeClr val="bg1"/>
                </a:solidFill>
                <a:latin typeface="Calibri Light" panose="020F0302020204030204" pitchFamily="34" charset="0"/>
              </a:rPr>
              <a:t> </a:t>
            </a:r>
            <a:r>
              <a:rPr lang="en-US" sz="2400" dirty="0" smtClean="0">
                <a:solidFill>
                  <a:schemeClr val="tx1"/>
                </a:solidFill>
                <a:latin typeface="Calibri Light" panose="020F0302020204030204" pitchFamily="34" charset="0"/>
              </a:rPr>
              <a:t>curve radius</a:t>
            </a:r>
            <a:r>
              <a:rPr lang="en-US" sz="2400" dirty="0" smtClean="0">
                <a:solidFill>
                  <a:schemeClr val="bg1"/>
                </a:solidFill>
                <a:latin typeface="Calibri Light" panose="020F0302020204030204" pitchFamily="34" charset="0"/>
              </a:rPr>
              <a:t>			</a:t>
            </a:r>
            <a:r>
              <a:rPr lang="en-US" sz="2400" strike="sngStrike" dirty="0" smtClean="0">
                <a:solidFill>
                  <a:schemeClr val="bg1"/>
                </a:solidFill>
                <a:latin typeface="Calibri Light" panose="020F0302020204030204" pitchFamily="34" charset="0"/>
              </a:rPr>
              <a:t>Horizontal clearance</a:t>
            </a:r>
          </a:p>
          <a:p>
            <a:pPr marL="0" indent="0">
              <a:buNone/>
            </a:pPr>
            <a:r>
              <a:rPr lang="en-US" sz="2400" dirty="0" err="1" smtClean="0">
                <a:solidFill>
                  <a:schemeClr val="bg1"/>
                </a:solidFill>
                <a:latin typeface="Calibri Light" panose="020F0302020204030204" pitchFamily="34" charset="0"/>
              </a:rPr>
              <a:t>Superelevation</a:t>
            </a:r>
            <a:r>
              <a:rPr lang="en-US" sz="2400" dirty="0" smtClean="0">
                <a:solidFill>
                  <a:schemeClr val="bg1"/>
                </a:solidFill>
                <a:latin typeface="Calibri Light" panose="020F0302020204030204" pitchFamily="34" charset="0"/>
              </a:rPr>
              <a:t> </a:t>
            </a:r>
            <a:r>
              <a:rPr lang="en-US" sz="2400" dirty="0" smtClean="0">
                <a:solidFill>
                  <a:schemeClr val="tx1"/>
                </a:solidFill>
                <a:latin typeface="Calibri Light" panose="020F0302020204030204" pitchFamily="34" charset="0"/>
              </a:rPr>
              <a:t>rate</a:t>
            </a:r>
            <a:r>
              <a:rPr lang="en-US" sz="2400" dirty="0" smtClean="0">
                <a:solidFill>
                  <a:schemeClr val="bg1"/>
                </a:solidFill>
                <a:latin typeface="Calibri Light" panose="020F0302020204030204" pitchFamily="34" charset="0"/>
              </a:rPr>
              <a:t>						</a:t>
            </a:r>
            <a:r>
              <a:rPr lang="en-US" sz="2400" dirty="0" smtClean="0">
                <a:solidFill>
                  <a:schemeClr val="tx1"/>
                </a:solidFill>
                <a:latin typeface="Calibri Light" panose="020F0302020204030204" pitchFamily="34" charset="0"/>
              </a:rPr>
              <a:t>Design loading</a:t>
            </a:r>
            <a:r>
              <a:rPr lang="en-US" sz="2400" dirty="0" smtClean="0">
                <a:solidFill>
                  <a:schemeClr val="bg1"/>
                </a:solidFill>
                <a:latin typeface="Calibri Light" panose="020F0302020204030204" pitchFamily="34" charset="0"/>
              </a:rPr>
              <a:t> structural capacity</a:t>
            </a:r>
          </a:p>
          <a:p>
            <a:pPr marL="0" indent="0">
              <a:buNone/>
            </a:pPr>
            <a:r>
              <a:rPr lang="en-US" sz="2400" strike="sngStrike" dirty="0" smtClean="0">
                <a:solidFill>
                  <a:schemeClr val="bg1"/>
                </a:solidFill>
                <a:latin typeface="Calibri Light" panose="020F0302020204030204" pitchFamily="34" charset="0"/>
              </a:rPr>
              <a:t>Vertical alignment</a:t>
            </a:r>
          </a:p>
          <a:p>
            <a:endParaRPr lang="en-US" sz="2400" dirty="0" smtClean="0">
              <a:solidFill>
                <a:schemeClr val="bg2"/>
              </a:solidFill>
            </a:endParaRPr>
          </a:p>
        </p:txBody>
      </p:sp>
    </p:spTree>
    <p:extLst>
      <p:ext uri="{BB962C8B-B14F-4D97-AF65-F5344CB8AC3E}">
        <p14:creationId xmlns:p14="http://schemas.microsoft.com/office/powerpoint/2010/main" val="1733709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88" y="112779"/>
            <a:ext cx="10370848" cy="1507067"/>
          </a:xfrm>
        </p:spPr>
        <p:txBody>
          <a:bodyPr>
            <a:normAutofit/>
          </a:bodyPr>
          <a:lstStyle/>
          <a:p>
            <a:pPr algn="ctr"/>
            <a:r>
              <a:rPr lang="en-US" sz="2800" b="1" dirty="0" smtClean="0">
                <a:solidFill>
                  <a:srgbClr val="7030A0"/>
                </a:solidFill>
                <a:latin typeface="Calibri Light" panose="020F0302020204030204" pitchFamily="34" charset="0"/>
              </a:rPr>
              <a:t>How Revised FHWA Controlling Criteria Are Applied</a:t>
            </a:r>
            <a:endParaRPr lang="en-US" sz="2800" b="1" dirty="0">
              <a:solidFill>
                <a:srgbClr val="7030A0"/>
              </a:solidFill>
              <a:latin typeface="Calibri Light" panose="020F0302020204030204" pitchFamily="34" charset="0"/>
            </a:endParaRPr>
          </a:p>
        </p:txBody>
      </p:sp>
      <p:sp>
        <p:nvSpPr>
          <p:cNvPr id="3" name="Content Placeholder 2"/>
          <p:cNvSpPr>
            <a:spLocks noGrp="1"/>
          </p:cNvSpPr>
          <p:nvPr>
            <p:ph idx="1"/>
          </p:nvPr>
        </p:nvSpPr>
        <p:spPr>
          <a:xfrm>
            <a:off x="443706" y="1361440"/>
            <a:ext cx="9574054" cy="4602479"/>
          </a:xfrm>
        </p:spPr>
        <p:txBody>
          <a:bodyPr>
            <a:normAutofit fontScale="70000" lnSpcReduction="20000"/>
          </a:bodyPr>
          <a:lstStyle/>
          <a:p>
            <a:r>
              <a:rPr lang="en-US" sz="3400" dirty="0" smtClean="0">
                <a:latin typeface="Calibri Light" panose="020F0302020204030204" pitchFamily="34" charset="0"/>
              </a:rPr>
              <a:t>For high-speed (i.e., Interstate highways, other freeways, and roadways with design speed </a:t>
            </a:r>
            <a:r>
              <a:rPr lang="en-US" sz="3400" u="sng" dirty="0" smtClean="0">
                <a:latin typeface="Calibri Light" panose="020F0302020204030204" pitchFamily="34" charset="0"/>
              </a:rPr>
              <a:t>&gt;</a:t>
            </a:r>
            <a:r>
              <a:rPr lang="en-US" sz="3400" dirty="0" smtClean="0">
                <a:latin typeface="Calibri Light" panose="020F0302020204030204" pitchFamily="34" charset="0"/>
              </a:rPr>
              <a:t> 50 mph) roadways and on NHS all 10 criteria apply</a:t>
            </a:r>
          </a:p>
          <a:p>
            <a:endParaRPr lang="en-US" sz="3400" u="sng" dirty="0">
              <a:latin typeface="Calibri Light" panose="020F0302020204030204" pitchFamily="34" charset="0"/>
            </a:endParaRPr>
          </a:p>
          <a:p>
            <a:r>
              <a:rPr lang="en-US" sz="3400" dirty="0" smtClean="0">
                <a:latin typeface="Calibri Light" panose="020F0302020204030204" pitchFamily="34" charset="0"/>
              </a:rPr>
              <a:t>SSD applies to horizontal &amp; vertical alignments except for sag vertical curves</a:t>
            </a:r>
          </a:p>
          <a:p>
            <a:endParaRPr lang="en-US" sz="3400" u="sng" dirty="0">
              <a:latin typeface="Calibri Light" panose="020F0302020204030204" pitchFamily="34" charset="0"/>
            </a:endParaRPr>
          </a:p>
          <a:p>
            <a:r>
              <a:rPr lang="en-US" sz="3400" dirty="0" smtClean="0">
                <a:latin typeface="Calibri Light" panose="020F0302020204030204" pitchFamily="34" charset="0"/>
              </a:rPr>
              <a:t>For low-speed (i.e., non-freeways with design speed &lt; 50 mph) and on NHS only Design Loading Structural Capacity and Design Speed apply</a:t>
            </a:r>
          </a:p>
          <a:p>
            <a:endParaRPr lang="en-US" sz="3400" dirty="0">
              <a:latin typeface="Calibri Light" panose="020F0302020204030204" pitchFamily="34" charset="0"/>
            </a:endParaRPr>
          </a:p>
          <a:p>
            <a:r>
              <a:rPr lang="en-US" sz="3400" dirty="0" smtClean="0">
                <a:solidFill>
                  <a:srgbClr val="7030A0"/>
                </a:solidFill>
                <a:latin typeface="Calibri Light" panose="020F0302020204030204" pitchFamily="34" charset="0"/>
              </a:rPr>
              <a:t>*For KYTC the criteria applies to all routes including those on NHS</a:t>
            </a:r>
          </a:p>
          <a:p>
            <a:pPr marL="0" indent="0">
              <a:buNone/>
            </a:pPr>
            <a:endParaRPr lang="en-US" sz="2400" dirty="0">
              <a:latin typeface="Calibri Light" panose="020F0302020204030204" pitchFamily="34" charset="0"/>
            </a:endParaRPr>
          </a:p>
        </p:txBody>
      </p:sp>
    </p:spTree>
    <p:extLst>
      <p:ext uri="{BB962C8B-B14F-4D97-AF65-F5344CB8AC3E}">
        <p14:creationId xmlns:p14="http://schemas.microsoft.com/office/powerpoint/2010/main" val="1963540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026" y="154236"/>
            <a:ext cx="8534400" cy="1211855"/>
          </a:xfrm>
        </p:spPr>
        <p:txBody>
          <a:bodyPr>
            <a:normAutofit/>
          </a:bodyPr>
          <a:lstStyle/>
          <a:p>
            <a:pPr algn="ctr"/>
            <a:r>
              <a:rPr lang="en-US" sz="2800" b="1" dirty="0" smtClean="0">
                <a:solidFill>
                  <a:srgbClr val="7030A0"/>
                </a:solidFill>
                <a:latin typeface="Calibri Light" panose="020F0302020204030204" pitchFamily="34" charset="0"/>
              </a:rPr>
              <a:t>KYTC Design Executive Summary</a:t>
            </a:r>
            <a:endParaRPr lang="en-US" sz="2800" b="1" dirty="0">
              <a:solidFill>
                <a:srgbClr val="7030A0"/>
              </a:solidFill>
              <a:latin typeface="Calibri Light" panose="020F0302020204030204" pitchFamily="34" charset="0"/>
            </a:endParaRPr>
          </a:p>
        </p:txBody>
      </p:sp>
      <p:sp>
        <p:nvSpPr>
          <p:cNvPr id="3" name="Content Placeholder 2"/>
          <p:cNvSpPr>
            <a:spLocks noGrp="1"/>
          </p:cNvSpPr>
          <p:nvPr>
            <p:ph idx="1"/>
          </p:nvPr>
        </p:nvSpPr>
        <p:spPr>
          <a:xfrm>
            <a:off x="673194" y="1677318"/>
            <a:ext cx="9923685" cy="4469482"/>
          </a:xfrm>
        </p:spPr>
        <p:txBody>
          <a:bodyPr>
            <a:normAutofit fontScale="92500" lnSpcReduction="10000"/>
          </a:bodyPr>
          <a:lstStyle/>
          <a:p>
            <a:r>
              <a:rPr lang="en-US" sz="2600" dirty="0" smtClean="0">
                <a:latin typeface="Calibri Light" panose="020F0302020204030204" pitchFamily="34" charset="0"/>
              </a:rPr>
              <a:t>The record of engineering decisions related to the project.</a:t>
            </a:r>
          </a:p>
          <a:p>
            <a:r>
              <a:rPr lang="en-US" sz="2600" dirty="0" smtClean="0">
                <a:latin typeface="Calibri Light" panose="020F0302020204030204" pitchFamily="34" charset="0"/>
              </a:rPr>
              <a:t>Contains rationale concerning the identification of the preferred alternative and requested design exceptions.</a:t>
            </a:r>
          </a:p>
          <a:p>
            <a:r>
              <a:rPr lang="en-US" sz="2600" dirty="0" smtClean="0">
                <a:latin typeface="Calibri Light" panose="020F0302020204030204" pitchFamily="34" charset="0"/>
              </a:rPr>
              <a:t>All alternates developed shall meet the purpose and need.</a:t>
            </a:r>
          </a:p>
          <a:p>
            <a:r>
              <a:rPr lang="en-US" sz="2600" dirty="0" smtClean="0">
                <a:latin typeface="Calibri Light" panose="020F0302020204030204" pitchFamily="34" charset="0"/>
              </a:rPr>
              <a:t>Should be </a:t>
            </a:r>
            <a:r>
              <a:rPr lang="en-US" sz="2600" u="sng" dirty="0" smtClean="0">
                <a:latin typeface="Calibri Light" panose="020F0302020204030204" pitchFamily="34" charset="0"/>
              </a:rPr>
              <a:t>reasonable</a:t>
            </a:r>
            <a:r>
              <a:rPr lang="en-US" sz="2600" dirty="0" smtClean="0">
                <a:latin typeface="Calibri Light" panose="020F0302020204030204" pitchFamily="34" charset="0"/>
              </a:rPr>
              <a:t> range alternates that are </a:t>
            </a:r>
            <a:r>
              <a:rPr lang="en-US" sz="2600" u="sng" dirty="0" smtClean="0">
                <a:latin typeface="Calibri Light" panose="020F0302020204030204" pitchFamily="34" charset="0"/>
              </a:rPr>
              <a:t>competitive.</a:t>
            </a:r>
          </a:p>
          <a:p>
            <a:r>
              <a:rPr lang="en-US" sz="2600" dirty="0" smtClean="0">
                <a:latin typeface="Calibri Light" panose="020F0302020204030204" pitchFamily="34" charset="0"/>
              </a:rPr>
              <a:t>Need at least one alternate that meets the scope, schedule, and budget of the Highway Plan.</a:t>
            </a:r>
          </a:p>
          <a:p>
            <a:r>
              <a:rPr lang="en-US" sz="2600" dirty="0" smtClean="0">
                <a:latin typeface="Calibri Light" panose="020F0302020204030204" pitchFamily="34" charset="0"/>
              </a:rPr>
              <a:t>Preferred alternative based on environmental, economic, and engineering issues and public input.</a:t>
            </a:r>
          </a:p>
          <a:p>
            <a:r>
              <a:rPr lang="en-US" sz="2600" dirty="0" smtClean="0">
                <a:latin typeface="Calibri Light" panose="020F0302020204030204" pitchFamily="34" charset="0"/>
              </a:rPr>
              <a:t>May be used to determine environmental actions that may be required.</a:t>
            </a:r>
          </a:p>
          <a:p>
            <a:endParaRPr lang="en-US" sz="2400" dirty="0" smtClean="0"/>
          </a:p>
          <a:p>
            <a:endParaRPr lang="en-US" sz="2400" dirty="0"/>
          </a:p>
        </p:txBody>
      </p:sp>
    </p:spTree>
    <p:extLst>
      <p:ext uri="{BB962C8B-B14F-4D97-AF65-F5344CB8AC3E}">
        <p14:creationId xmlns:p14="http://schemas.microsoft.com/office/powerpoint/2010/main" val="385716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445"/>
            <a:ext cx="10515600" cy="732155"/>
          </a:xfrm>
        </p:spPr>
        <p:txBody>
          <a:bodyPr>
            <a:normAutofit/>
          </a:bodyPr>
          <a:lstStyle/>
          <a:p>
            <a:pPr algn="ctr"/>
            <a:r>
              <a:rPr lang="en-US" sz="2800" b="1" dirty="0" smtClean="0">
                <a:solidFill>
                  <a:srgbClr val="7030A0"/>
                </a:solidFill>
                <a:latin typeface="Calibri Light" panose="020F0302020204030204" pitchFamily="34" charset="0"/>
              </a:rPr>
              <a:t>DES Submittal and Approval Notes</a:t>
            </a:r>
            <a:endParaRPr lang="en-US" sz="2800" b="1" dirty="0">
              <a:solidFill>
                <a:srgbClr val="7030A0"/>
              </a:solidFill>
              <a:latin typeface="Calibri Light" panose="020F0302020204030204" pitchFamily="34" charset="0"/>
            </a:endParaRPr>
          </a:p>
        </p:txBody>
      </p:sp>
      <p:sp>
        <p:nvSpPr>
          <p:cNvPr id="3" name="Content Placeholder 2"/>
          <p:cNvSpPr>
            <a:spLocks noGrp="1"/>
          </p:cNvSpPr>
          <p:nvPr>
            <p:ph idx="1"/>
          </p:nvPr>
        </p:nvSpPr>
        <p:spPr>
          <a:xfrm>
            <a:off x="838200" y="1168400"/>
            <a:ext cx="10515600" cy="5466080"/>
          </a:xfrm>
        </p:spPr>
        <p:txBody>
          <a:bodyPr>
            <a:normAutofit/>
          </a:bodyPr>
          <a:lstStyle/>
          <a:p>
            <a:r>
              <a:rPr lang="en-US" sz="2400" dirty="0" smtClean="0">
                <a:latin typeface="Calibri Light" panose="020F0302020204030204" pitchFamily="34" charset="0"/>
              </a:rPr>
              <a:t>Projects administered by the KYTC Division of Highway Design shall require a DES unless an exemption is given by the division director.</a:t>
            </a:r>
          </a:p>
          <a:p>
            <a:r>
              <a:rPr lang="en-US" sz="2400" dirty="0" smtClean="0">
                <a:latin typeface="Calibri Light" panose="020F0302020204030204" pitchFamily="34" charset="0"/>
              </a:rPr>
              <a:t>Submit DES to Highway Design after the Preliminary, Line &amp; Grades minutes are approved by location. Typically, this </a:t>
            </a:r>
            <a:r>
              <a:rPr lang="en-US" sz="2400" smtClean="0">
                <a:latin typeface="Calibri Light" panose="020F0302020204030204" pitchFamily="34" charset="0"/>
              </a:rPr>
              <a:t>would be </a:t>
            </a:r>
            <a:r>
              <a:rPr lang="en-US" sz="2400" dirty="0" smtClean="0">
                <a:latin typeface="Calibri Light" panose="020F0302020204030204" pitchFamily="34" charset="0"/>
              </a:rPr>
              <a:t>within 30 days.</a:t>
            </a:r>
          </a:p>
          <a:p>
            <a:r>
              <a:rPr lang="en-US" sz="2400" dirty="0" smtClean="0">
                <a:latin typeface="Calibri Light" panose="020F0302020204030204" pitchFamily="34" charset="0"/>
              </a:rPr>
              <a:t>Tiered approval approach is used.</a:t>
            </a:r>
          </a:p>
          <a:p>
            <a:r>
              <a:rPr lang="en-US" sz="2400" dirty="0" smtClean="0">
                <a:latin typeface="Calibri Light" panose="020F0302020204030204" pitchFamily="34" charset="0"/>
              </a:rPr>
              <a:t>Mark-ups and resubmittals can be considered when evaluating consultants for Phase I or Preliminary Engineering milestone.</a:t>
            </a:r>
          </a:p>
          <a:p>
            <a:r>
              <a:rPr lang="en-US" sz="2400" dirty="0" smtClean="0">
                <a:latin typeface="Calibri Light" panose="020F0302020204030204" pitchFamily="34" charset="0"/>
              </a:rPr>
              <a:t>Tracking file available for KYTC employees that shows where DES is and how many reviews have been done.</a:t>
            </a:r>
          </a:p>
          <a:p>
            <a:r>
              <a:rPr lang="en-US" sz="2400" dirty="0" smtClean="0">
                <a:latin typeface="Calibri Light" panose="020F0302020204030204" pitchFamily="34" charset="0"/>
              </a:rPr>
              <a:t>Reminder to note in Consultant Monthly report when still outstanding.</a:t>
            </a:r>
          </a:p>
          <a:p>
            <a:r>
              <a:rPr lang="en-US" sz="2400" dirty="0" smtClean="0">
                <a:latin typeface="Calibri Light" panose="020F0302020204030204" pitchFamily="34" charset="0"/>
              </a:rPr>
              <a:t>Noted in KYTC Project Review Meeting action reports when still outstanding.</a:t>
            </a:r>
          </a:p>
          <a:p>
            <a:endParaRPr lang="en-US" sz="2400" dirty="0" smtClean="0">
              <a:latin typeface="Calibri Light" panose="020F0302020204030204" pitchFamily="34" charset="0"/>
            </a:endParaRPr>
          </a:p>
          <a:p>
            <a:endParaRPr lang="en-US" sz="2400" dirty="0" smtClean="0"/>
          </a:p>
        </p:txBody>
      </p:sp>
    </p:spTree>
    <p:extLst>
      <p:ext uri="{BB962C8B-B14F-4D97-AF65-F5344CB8AC3E}">
        <p14:creationId xmlns:p14="http://schemas.microsoft.com/office/powerpoint/2010/main" val="186291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565" y="107149"/>
            <a:ext cx="9186901" cy="786931"/>
          </a:xfrm>
        </p:spPr>
        <p:txBody>
          <a:bodyPr>
            <a:normAutofit/>
          </a:bodyPr>
          <a:lstStyle/>
          <a:p>
            <a:pPr algn="ctr"/>
            <a:r>
              <a:rPr lang="en-US" sz="2800" b="1" dirty="0" smtClean="0">
                <a:solidFill>
                  <a:srgbClr val="7030A0"/>
                </a:solidFill>
                <a:latin typeface="Calibri Light" panose="020F0302020204030204" pitchFamily="34" charset="0"/>
              </a:rPr>
              <a:t>Overview of DES Tiered Approval Process		</a:t>
            </a:r>
            <a:endParaRPr lang="en-US" sz="2800" b="1" dirty="0">
              <a:solidFill>
                <a:srgbClr val="7030A0"/>
              </a:solidFill>
              <a:latin typeface="Calibri Light" panose="020F0302020204030204" pitchFamily="34" charset="0"/>
            </a:endParaRPr>
          </a:p>
        </p:txBody>
      </p:sp>
      <p:sp>
        <p:nvSpPr>
          <p:cNvPr id="3" name="Content Placeholder 2"/>
          <p:cNvSpPr>
            <a:spLocks noGrp="1"/>
          </p:cNvSpPr>
          <p:nvPr>
            <p:ph idx="1"/>
          </p:nvPr>
        </p:nvSpPr>
        <p:spPr>
          <a:xfrm>
            <a:off x="314960" y="762000"/>
            <a:ext cx="10566400" cy="5659119"/>
          </a:xfrm>
        </p:spPr>
        <p:txBody>
          <a:bodyPr>
            <a:noAutofit/>
          </a:bodyPr>
          <a:lstStyle/>
          <a:p>
            <a:pPr marL="0" indent="0">
              <a:buNone/>
            </a:pPr>
            <a:r>
              <a:rPr lang="en-US" sz="2400" b="1" u="sng" dirty="0" smtClean="0">
                <a:latin typeface="Calibri Light" panose="020F0302020204030204" pitchFamily="34" charset="0"/>
              </a:rPr>
              <a:t>Tier 1 DES Approvals:</a:t>
            </a:r>
            <a:r>
              <a:rPr lang="en-US" sz="2400" b="1" dirty="0" smtClean="0">
                <a:latin typeface="Calibri Light" panose="020F0302020204030204" pitchFamily="34" charset="0"/>
              </a:rPr>
              <a:t> </a:t>
            </a:r>
            <a:r>
              <a:rPr lang="en-US" sz="2400" dirty="0" smtClean="0">
                <a:latin typeface="Calibri Light" panose="020F0302020204030204" pitchFamily="34" charset="0"/>
              </a:rPr>
              <a:t>Final approval requires signature of the location engineer if the following criteria are met:</a:t>
            </a:r>
          </a:p>
          <a:p>
            <a:r>
              <a:rPr lang="en-US" sz="2400" dirty="0">
                <a:latin typeface="Calibri Light" panose="020F0302020204030204" pitchFamily="34" charset="0"/>
              </a:rPr>
              <a:t>Environmental Document Type &lt; CE LVIII</a:t>
            </a:r>
          </a:p>
          <a:p>
            <a:pPr lvl="0"/>
            <a:r>
              <a:rPr lang="en-US" sz="2400" dirty="0" smtClean="0">
                <a:latin typeface="Calibri Light" panose="020F0302020204030204" pitchFamily="34" charset="0"/>
              </a:rPr>
              <a:t>Local </a:t>
            </a:r>
            <a:r>
              <a:rPr lang="en-US" sz="2400" dirty="0">
                <a:latin typeface="Calibri Light" panose="020F0302020204030204" pitchFamily="34" charset="0"/>
              </a:rPr>
              <a:t>or Collector Roadway Classification (non NHS)</a:t>
            </a:r>
          </a:p>
          <a:p>
            <a:r>
              <a:rPr lang="en-US" sz="2400" dirty="0" smtClean="0">
                <a:latin typeface="Calibri Light" panose="020F0302020204030204" pitchFamily="34" charset="0"/>
              </a:rPr>
              <a:t>Design </a:t>
            </a:r>
            <a:r>
              <a:rPr lang="en-US" sz="2400" dirty="0">
                <a:latin typeface="Calibri Light" panose="020F0302020204030204" pitchFamily="34" charset="0"/>
              </a:rPr>
              <a:t>Year ADT </a:t>
            </a:r>
            <a:r>
              <a:rPr lang="en-US" sz="2400" u="sng" dirty="0">
                <a:latin typeface="Calibri Light" panose="020F0302020204030204" pitchFamily="34" charset="0"/>
              </a:rPr>
              <a:t>&lt;</a:t>
            </a:r>
            <a:r>
              <a:rPr lang="en-US" sz="2400" dirty="0">
                <a:latin typeface="Calibri Light" panose="020F0302020204030204" pitchFamily="34" charset="0"/>
              </a:rPr>
              <a:t> 1500 </a:t>
            </a:r>
          </a:p>
          <a:p>
            <a:pPr lvl="0"/>
            <a:r>
              <a:rPr lang="en-US" sz="2400" dirty="0">
                <a:latin typeface="Calibri Light" panose="020F0302020204030204" pitchFamily="34" charset="0"/>
              </a:rPr>
              <a:t>No Design Exceptions required for any Controlling Criteria (</a:t>
            </a:r>
            <a:r>
              <a:rPr lang="en-US" sz="2400" b="1" dirty="0">
                <a:latin typeface="Calibri Light" panose="020F0302020204030204" pitchFamily="34" charset="0"/>
              </a:rPr>
              <a:t>HD-704</a:t>
            </a:r>
            <a:r>
              <a:rPr lang="en-US" sz="2400" dirty="0">
                <a:latin typeface="Calibri Light" panose="020F0302020204030204" pitchFamily="34" charset="0"/>
              </a:rPr>
              <a:t>)</a:t>
            </a:r>
          </a:p>
          <a:p>
            <a:pPr lvl="0"/>
            <a:r>
              <a:rPr lang="en-US" sz="2400" dirty="0" smtClean="0">
                <a:latin typeface="Calibri Light" panose="020F0302020204030204" pitchFamily="34" charset="0"/>
              </a:rPr>
              <a:t>Preferred </a:t>
            </a:r>
            <a:r>
              <a:rPr lang="en-US" sz="2400" dirty="0">
                <a:latin typeface="Calibri Light" panose="020F0302020204030204" pitchFamily="34" charset="0"/>
              </a:rPr>
              <a:t>Alternative Cost  </a:t>
            </a:r>
            <a:r>
              <a:rPr lang="en-US" sz="2400" u="sng" dirty="0">
                <a:latin typeface="Calibri Light" panose="020F0302020204030204" pitchFamily="34" charset="0"/>
              </a:rPr>
              <a:t>&lt;</a:t>
            </a:r>
            <a:r>
              <a:rPr lang="en-US" sz="2400" dirty="0">
                <a:latin typeface="Calibri Light" panose="020F0302020204030204" pitchFamily="34" charset="0"/>
              </a:rPr>
              <a:t> 115% of the Current Highway </a:t>
            </a:r>
            <a:r>
              <a:rPr lang="en-US" sz="2400" dirty="0" smtClean="0">
                <a:latin typeface="Calibri Light" panose="020F0302020204030204" pitchFamily="34" charset="0"/>
              </a:rPr>
              <a:t>Plan </a:t>
            </a:r>
          </a:p>
          <a:p>
            <a:pPr lvl="0"/>
            <a:r>
              <a:rPr lang="en-US" sz="2400" dirty="0">
                <a:latin typeface="Calibri Light" panose="020F0302020204030204" pitchFamily="34" charset="0"/>
              </a:rPr>
              <a:t> </a:t>
            </a:r>
            <a:r>
              <a:rPr lang="en-US" sz="2400" b="1" dirty="0" smtClean="0">
                <a:latin typeface="Calibri Light" panose="020F0302020204030204" pitchFamily="34" charset="0"/>
              </a:rPr>
              <a:t>[or]</a:t>
            </a:r>
            <a:endParaRPr lang="en-US" sz="2400" b="1" dirty="0">
              <a:latin typeface="Calibri Light" panose="020F0302020204030204" pitchFamily="34" charset="0"/>
            </a:endParaRPr>
          </a:p>
          <a:p>
            <a:r>
              <a:rPr lang="en-US" sz="2400" dirty="0">
                <a:latin typeface="Calibri Light" panose="020F0302020204030204" pitchFamily="34" charset="0"/>
              </a:rPr>
              <a:t> </a:t>
            </a:r>
            <a:r>
              <a:rPr lang="en-US" sz="2400" dirty="0" smtClean="0">
                <a:latin typeface="Calibri Light" panose="020F0302020204030204" pitchFamily="34" charset="0"/>
              </a:rPr>
              <a:t>Environmental </a:t>
            </a:r>
            <a:r>
              <a:rPr lang="en-US" sz="2400" dirty="0">
                <a:latin typeface="Calibri Light" panose="020F0302020204030204" pitchFamily="34" charset="0"/>
              </a:rPr>
              <a:t>Document Type &lt; CE </a:t>
            </a:r>
            <a:r>
              <a:rPr lang="en-US" sz="2400" dirty="0" smtClean="0">
                <a:latin typeface="Calibri Light" panose="020F0302020204030204" pitchFamily="34" charset="0"/>
              </a:rPr>
              <a:t>LVIII</a:t>
            </a:r>
          </a:p>
          <a:p>
            <a:r>
              <a:rPr lang="en-US" sz="2400" dirty="0">
                <a:latin typeface="Calibri Light" panose="020F0302020204030204" pitchFamily="34" charset="0"/>
              </a:rPr>
              <a:t>Low Volume 400 current ADT with or without exceptions</a:t>
            </a:r>
          </a:p>
          <a:p>
            <a:pPr lvl="0"/>
            <a:r>
              <a:rPr lang="en-US" sz="2400" dirty="0" smtClean="0">
                <a:latin typeface="Calibri Light" panose="020F0302020204030204" pitchFamily="34" charset="0"/>
              </a:rPr>
              <a:t>Preferred </a:t>
            </a:r>
            <a:r>
              <a:rPr lang="en-US" sz="2400" dirty="0">
                <a:latin typeface="Calibri Light" panose="020F0302020204030204" pitchFamily="34" charset="0"/>
              </a:rPr>
              <a:t>Alternative Cost  </a:t>
            </a:r>
            <a:r>
              <a:rPr lang="en-US" sz="2400" u="sng" dirty="0">
                <a:latin typeface="Calibri Light" panose="020F0302020204030204" pitchFamily="34" charset="0"/>
              </a:rPr>
              <a:t>&lt;</a:t>
            </a:r>
            <a:r>
              <a:rPr lang="en-US" sz="2400" dirty="0">
                <a:latin typeface="Calibri Light" panose="020F0302020204030204" pitchFamily="34" charset="0"/>
              </a:rPr>
              <a:t> 115% of the Current Highway </a:t>
            </a:r>
            <a:r>
              <a:rPr lang="en-US" sz="2400" dirty="0" smtClean="0">
                <a:latin typeface="Calibri Light" panose="020F0302020204030204" pitchFamily="34" charset="0"/>
              </a:rPr>
              <a:t>Plan</a:t>
            </a:r>
            <a:endParaRPr lang="en-US" sz="2400" dirty="0">
              <a:latin typeface="Calibri Light" panose="020F0302020204030204" pitchFamily="34" charset="0"/>
            </a:endParaRPr>
          </a:p>
        </p:txBody>
      </p:sp>
    </p:spTree>
    <p:extLst>
      <p:ext uri="{BB962C8B-B14F-4D97-AF65-F5344CB8AC3E}">
        <p14:creationId xmlns:p14="http://schemas.microsoft.com/office/powerpoint/2010/main" val="2894980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119" y="0"/>
            <a:ext cx="8534400" cy="816433"/>
          </a:xfrm>
        </p:spPr>
        <p:txBody>
          <a:bodyPr>
            <a:normAutofit/>
          </a:bodyPr>
          <a:lstStyle/>
          <a:p>
            <a:pPr algn="ctr"/>
            <a:r>
              <a:rPr lang="en-US" sz="2800" b="1" dirty="0" smtClean="0">
                <a:solidFill>
                  <a:srgbClr val="7030A0"/>
                </a:solidFill>
                <a:latin typeface="Calibri Light" panose="020F0302020204030204" pitchFamily="34" charset="0"/>
              </a:rPr>
              <a:t>Tiered Approval Process Cont.</a:t>
            </a:r>
            <a:endParaRPr lang="en-US" sz="2800" b="1" dirty="0">
              <a:latin typeface="Calibri Light" panose="020F0302020204030204" pitchFamily="34" charset="0"/>
            </a:endParaRPr>
          </a:p>
        </p:txBody>
      </p:sp>
      <p:sp>
        <p:nvSpPr>
          <p:cNvPr id="3" name="Content Placeholder 2"/>
          <p:cNvSpPr>
            <a:spLocks noGrp="1"/>
          </p:cNvSpPr>
          <p:nvPr>
            <p:ph idx="1"/>
          </p:nvPr>
        </p:nvSpPr>
        <p:spPr>
          <a:xfrm>
            <a:off x="397038" y="599440"/>
            <a:ext cx="10951682" cy="6136640"/>
          </a:xfrm>
        </p:spPr>
        <p:txBody>
          <a:bodyPr>
            <a:normAutofit/>
          </a:bodyPr>
          <a:lstStyle/>
          <a:p>
            <a:pPr marL="0" lvl="0" indent="0">
              <a:buNone/>
            </a:pPr>
            <a:r>
              <a:rPr lang="en-US" sz="2400" b="1" u="sng" dirty="0" smtClean="0">
                <a:latin typeface="Calibri Light" panose="020F0302020204030204" pitchFamily="34" charset="0"/>
              </a:rPr>
              <a:t>Tier 2 DES Approvals:</a:t>
            </a:r>
            <a:r>
              <a:rPr lang="en-US" sz="2400" dirty="0" smtClean="0">
                <a:latin typeface="Calibri Light" panose="020F0302020204030204" pitchFamily="34" charset="0"/>
              </a:rPr>
              <a:t> Final approval requires signatures of the location engineer and Roadway Design Branch Manager if the following criteria are met:</a:t>
            </a:r>
          </a:p>
          <a:p>
            <a:r>
              <a:rPr lang="en-US" sz="2400" dirty="0" smtClean="0">
                <a:latin typeface="Calibri Light" panose="020F0302020204030204" pitchFamily="34" charset="0"/>
              </a:rPr>
              <a:t>Environmental </a:t>
            </a:r>
            <a:r>
              <a:rPr lang="en-US" sz="2400" dirty="0">
                <a:latin typeface="Calibri Light" panose="020F0302020204030204" pitchFamily="34" charset="0"/>
              </a:rPr>
              <a:t>Document Type &lt; CE LVIII</a:t>
            </a:r>
          </a:p>
          <a:p>
            <a:r>
              <a:rPr lang="en-US" sz="2400" dirty="0">
                <a:latin typeface="Calibri Light" panose="020F0302020204030204" pitchFamily="34" charset="0"/>
              </a:rPr>
              <a:t>Local or Collector Roadway Classification (non NHS)</a:t>
            </a:r>
          </a:p>
          <a:p>
            <a:pPr lvl="0"/>
            <a:r>
              <a:rPr lang="en-US" sz="2400" dirty="0">
                <a:latin typeface="Calibri Light" panose="020F0302020204030204" pitchFamily="34" charset="0"/>
              </a:rPr>
              <a:t>Design Year ADT </a:t>
            </a:r>
            <a:r>
              <a:rPr lang="en-US" sz="2400" u="sng" dirty="0">
                <a:latin typeface="Calibri Light" panose="020F0302020204030204" pitchFamily="34" charset="0"/>
              </a:rPr>
              <a:t>&lt;</a:t>
            </a:r>
            <a:r>
              <a:rPr lang="en-US" sz="2400" dirty="0">
                <a:latin typeface="Calibri Light" panose="020F0302020204030204" pitchFamily="34" charset="0"/>
              </a:rPr>
              <a:t> 1500</a:t>
            </a:r>
          </a:p>
          <a:p>
            <a:pPr lvl="0"/>
            <a:r>
              <a:rPr lang="en-US" sz="2400" dirty="0">
                <a:latin typeface="Calibri Light" panose="020F0302020204030204" pitchFamily="34" charset="0"/>
              </a:rPr>
              <a:t>No Design Exceptions required for controlling criteria.</a:t>
            </a:r>
          </a:p>
          <a:p>
            <a:pPr lvl="0"/>
            <a:r>
              <a:rPr lang="en-US" sz="2400" dirty="0">
                <a:latin typeface="Calibri Light" panose="020F0302020204030204" pitchFamily="34" charset="0"/>
              </a:rPr>
              <a:t>Preferred Alignment Cost is &lt; 115% of the  Current Highway </a:t>
            </a:r>
            <a:r>
              <a:rPr lang="en-US" sz="2400" dirty="0" smtClean="0">
                <a:latin typeface="Calibri Light" panose="020F0302020204030204" pitchFamily="34" charset="0"/>
              </a:rPr>
              <a:t>Plan</a:t>
            </a:r>
          </a:p>
          <a:p>
            <a:pPr marL="0" indent="0">
              <a:buNone/>
            </a:pPr>
            <a:r>
              <a:rPr lang="en-US" sz="2400" b="1" dirty="0" smtClean="0">
                <a:latin typeface="Calibri Light" panose="020F0302020204030204" pitchFamily="34" charset="0"/>
              </a:rPr>
              <a:t>    [or]</a:t>
            </a:r>
          </a:p>
          <a:p>
            <a:pPr lvl="0"/>
            <a:r>
              <a:rPr lang="en-US" sz="2400" dirty="0" smtClean="0">
                <a:latin typeface="Calibri Light" panose="020F0302020204030204" pitchFamily="34" charset="0"/>
              </a:rPr>
              <a:t>Environmental </a:t>
            </a:r>
            <a:r>
              <a:rPr lang="en-US" sz="2400" dirty="0">
                <a:latin typeface="Calibri Light" panose="020F0302020204030204" pitchFamily="34" charset="0"/>
              </a:rPr>
              <a:t>Document Type &lt; CE LVIII</a:t>
            </a:r>
          </a:p>
          <a:p>
            <a:pPr lvl="0"/>
            <a:r>
              <a:rPr lang="en-US" sz="2400" dirty="0">
                <a:latin typeface="Calibri Light" panose="020F0302020204030204" pitchFamily="34" charset="0"/>
              </a:rPr>
              <a:t>Any NHS Roadway with design speed &lt;50 MPH (excluding interstates and freeways) </a:t>
            </a:r>
          </a:p>
          <a:p>
            <a:pPr lvl="0"/>
            <a:r>
              <a:rPr lang="en-US" sz="2400" dirty="0">
                <a:latin typeface="Calibri Light" panose="020F0302020204030204" pitchFamily="34" charset="0"/>
              </a:rPr>
              <a:t>No Design Exceptions required for controlling criteria.</a:t>
            </a:r>
          </a:p>
          <a:p>
            <a:pPr lvl="0"/>
            <a:r>
              <a:rPr lang="en-US" sz="2400" dirty="0">
                <a:latin typeface="Calibri Light" panose="020F0302020204030204" pitchFamily="34" charset="0"/>
              </a:rPr>
              <a:t>Preferred Alignment Cost is &lt; 115% of the  Current Highway </a:t>
            </a:r>
            <a:r>
              <a:rPr lang="en-US" sz="2400" dirty="0" smtClean="0">
                <a:latin typeface="Calibri Light" panose="020F0302020204030204" pitchFamily="34" charset="0"/>
              </a:rPr>
              <a:t>Plan</a:t>
            </a:r>
            <a:endParaRPr lang="en-US" sz="2400" dirty="0"/>
          </a:p>
        </p:txBody>
      </p:sp>
    </p:spTree>
    <p:extLst>
      <p:ext uri="{BB962C8B-B14F-4D97-AF65-F5344CB8AC3E}">
        <p14:creationId xmlns:p14="http://schemas.microsoft.com/office/powerpoint/2010/main" val="43364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4094" y="0"/>
            <a:ext cx="8534400" cy="859316"/>
          </a:xfrm>
        </p:spPr>
        <p:txBody>
          <a:bodyPr>
            <a:normAutofit/>
          </a:bodyPr>
          <a:lstStyle/>
          <a:p>
            <a:pPr algn="ctr"/>
            <a:r>
              <a:rPr lang="en-US" sz="2800" b="1" dirty="0" smtClean="0">
                <a:solidFill>
                  <a:srgbClr val="7030A0"/>
                </a:solidFill>
                <a:latin typeface="Calibri Light" panose="020F0302020204030204" pitchFamily="34" charset="0"/>
              </a:rPr>
              <a:t>Tiered Approval </a:t>
            </a:r>
            <a:r>
              <a:rPr lang="en-US" sz="2800" b="1" dirty="0">
                <a:solidFill>
                  <a:srgbClr val="7030A0"/>
                </a:solidFill>
                <a:latin typeface="Calibri Light" panose="020F0302020204030204" pitchFamily="34" charset="0"/>
              </a:rPr>
              <a:t>Process Cont.</a:t>
            </a:r>
            <a:endParaRPr lang="en-US" sz="2800" b="1" dirty="0">
              <a:latin typeface="Calibri Light" panose="020F0302020204030204" pitchFamily="34" charset="0"/>
            </a:endParaRPr>
          </a:p>
        </p:txBody>
      </p:sp>
      <p:sp>
        <p:nvSpPr>
          <p:cNvPr id="3" name="Content Placeholder 2"/>
          <p:cNvSpPr>
            <a:spLocks noGrp="1"/>
          </p:cNvSpPr>
          <p:nvPr>
            <p:ph idx="1"/>
          </p:nvPr>
        </p:nvSpPr>
        <p:spPr>
          <a:xfrm>
            <a:off x="618109" y="980502"/>
            <a:ext cx="9605543" cy="5725098"/>
          </a:xfrm>
        </p:spPr>
        <p:txBody>
          <a:bodyPr>
            <a:normAutofit lnSpcReduction="10000"/>
          </a:bodyPr>
          <a:lstStyle/>
          <a:p>
            <a:pPr marL="0" indent="0">
              <a:buNone/>
            </a:pPr>
            <a:r>
              <a:rPr lang="en-US" sz="2400" b="1" u="sng" dirty="0">
                <a:latin typeface="Calibri Light" panose="020F0302020204030204" pitchFamily="34" charset="0"/>
              </a:rPr>
              <a:t>Tier 3 DES Approvals:</a:t>
            </a:r>
            <a:r>
              <a:rPr lang="en-US" sz="2400" dirty="0">
                <a:latin typeface="Calibri Light" panose="020F0302020204030204" pitchFamily="34" charset="0"/>
              </a:rPr>
              <a:t> Final approval requires signatures of the location engineer, Roadway Design Branch Manager, and Director of the Division of Highway Design if the following criterion is met</a:t>
            </a:r>
            <a:r>
              <a:rPr lang="en-US" sz="2400" dirty="0" smtClean="0">
                <a:latin typeface="Calibri Light" panose="020F0302020204030204" pitchFamily="34" charset="0"/>
              </a:rPr>
              <a:t>:</a:t>
            </a:r>
            <a:r>
              <a:rPr lang="en-US" sz="2400" dirty="0">
                <a:latin typeface="Calibri Light" panose="020F0302020204030204" pitchFamily="34" charset="0"/>
              </a:rPr>
              <a:t> </a:t>
            </a:r>
          </a:p>
          <a:p>
            <a:pPr lvl="0"/>
            <a:r>
              <a:rPr lang="en-US" sz="2400" dirty="0">
                <a:latin typeface="Calibri Light" panose="020F0302020204030204" pitchFamily="34" charset="0"/>
              </a:rPr>
              <a:t>Environmental Document Type </a:t>
            </a:r>
            <a:r>
              <a:rPr lang="en-US" sz="2400" u="sng" dirty="0">
                <a:latin typeface="Calibri Light" panose="020F0302020204030204" pitchFamily="34" charset="0"/>
              </a:rPr>
              <a:t>&gt;</a:t>
            </a:r>
            <a:r>
              <a:rPr lang="en-US" sz="2400" dirty="0">
                <a:latin typeface="Calibri Light" panose="020F0302020204030204" pitchFamily="34" charset="0"/>
              </a:rPr>
              <a:t> CE LVIII </a:t>
            </a:r>
          </a:p>
          <a:p>
            <a:pPr lvl="0"/>
            <a:r>
              <a:rPr lang="en-US" sz="2400" dirty="0">
                <a:latin typeface="Calibri Light" panose="020F0302020204030204" pitchFamily="34" charset="0"/>
              </a:rPr>
              <a:t>Projects not meeting Tier 1 &amp; 2 </a:t>
            </a:r>
            <a:r>
              <a:rPr lang="en-US" sz="2400" dirty="0" smtClean="0">
                <a:latin typeface="Calibri Light" panose="020F0302020204030204" pitchFamily="34" charset="0"/>
              </a:rPr>
              <a:t>parameters</a:t>
            </a:r>
          </a:p>
          <a:p>
            <a:endParaRPr lang="en-US" sz="2400" dirty="0" smtClean="0">
              <a:latin typeface="Calibri Light" panose="020F0302020204030204" pitchFamily="34" charset="0"/>
            </a:endParaRPr>
          </a:p>
          <a:p>
            <a:endParaRPr lang="en-US" sz="2400" dirty="0">
              <a:latin typeface="Calibri Light" panose="020F0302020204030204" pitchFamily="34" charset="0"/>
            </a:endParaRPr>
          </a:p>
          <a:p>
            <a:r>
              <a:rPr lang="en-US" sz="2400" dirty="0" smtClean="0">
                <a:latin typeface="Calibri Light" panose="020F0302020204030204" pitchFamily="34" charset="0"/>
              </a:rPr>
              <a:t>A </a:t>
            </a:r>
            <a:r>
              <a:rPr lang="en-US" sz="2400" dirty="0">
                <a:latin typeface="Calibri Light" panose="020F0302020204030204" pitchFamily="34" charset="0"/>
              </a:rPr>
              <a:t>copy of the approved DES is returned to the PDM and the location engineer to be filed in the project file. On FHWA oversight projects the DES shall be provided to FHWA, and their approval for design exceptions shall be solicited under separate cover.  FHWA approval of the design exceptions shall be made part of the project record</a:t>
            </a:r>
            <a:r>
              <a:rPr lang="en-US" sz="2400" dirty="0" smtClean="0">
                <a:latin typeface="Calibri Light" panose="020F0302020204030204" pitchFamily="34" charset="0"/>
              </a:rPr>
              <a:t>.</a:t>
            </a:r>
          </a:p>
          <a:p>
            <a:r>
              <a:rPr lang="en-US" sz="2400" dirty="0" smtClean="0">
                <a:latin typeface="Calibri Light" panose="020F0302020204030204" pitchFamily="34" charset="0"/>
              </a:rPr>
              <a:t>DES can be resubmitted or addendums made on a project need basis.</a:t>
            </a:r>
            <a:endParaRPr lang="en-US" sz="2400" dirty="0">
              <a:latin typeface="Calibri Light" panose="020F0302020204030204" pitchFamily="34" charset="0"/>
            </a:endParaRPr>
          </a:p>
          <a:p>
            <a:endParaRPr lang="en-US" dirty="0"/>
          </a:p>
        </p:txBody>
      </p:sp>
    </p:spTree>
    <p:extLst>
      <p:ext uri="{BB962C8B-B14F-4D97-AF65-F5344CB8AC3E}">
        <p14:creationId xmlns:p14="http://schemas.microsoft.com/office/powerpoint/2010/main" val="2578702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Brad Eldridge</Speakers>
    <Year xmlns="b47a5aad-adfb-4dac-9d3f-47090e67d565">2016</Year>
    <Section xmlns="b47a5aad-adfb-4dac-9d3f-47090e67d565">Design</Section>
    <Day xmlns="b47a5aad-adfb-4dac-9d3f-47090e67d565">Wednesday</Day>
  </documentManagement>
</p:properties>
</file>

<file path=customXml/itemProps1.xml><?xml version="1.0" encoding="utf-8"?>
<ds:datastoreItem xmlns:ds="http://schemas.openxmlformats.org/officeDocument/2006/customXml" ds:itemID="{30999FB4-F3D4-4C62-8DBE-5FBFE8570F72}"/>
</file>

<file path=customXml/itemProps2.xml><?xml version="1.0" encoding="utf-8"?>
<ds:datastoreItem xmlns:ds="http://schemas.openxmlformats.org/officeDocument/2006/customXml" ds:itemID="{AC4AB62E-6AEF-4928-9342-BC5E4266443C}"/>
</file>

<file path=customXml/itemProps3.xml><?xml version="1.0" encoding="utf-8"?>
<ds:datastoreItem xmlns:ds="http://schemas.openxmlformats.org/officeDocument/2006/customXml" ds:itemID="{E2259B8D-E8B1-4301-9982-3156F9C8F919}"/>
</file>

<file path=docProps/app.xml><?xml version="1.0" encoding="utf-8"?>
<Properties xmlns="http://schemas.openxmlformats.org/officeDocument/2006/extended-properties" xmlns:vt="http://schemas.openxmlformats.org/officeDocument/2006/docPropsVTypes">
  <Template>TM02900771[[fn=Slice]]</Template>
  <TotalTime>1203</TotalTime>
  <Words>943</Words>
  <Application>Microsoft Office PowerPoint</Application>
  <PresentationFormat>Widescreen</PresentationFormat>
  <Paragraphs>114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Century Gothic</vt:lpstr>
      <vt:lpstr>Wingdings 3</vt:lpstr>
      <vt:lpstr>Slice</vt:lpstr>
      <vt:lpstr>PowerPoint Presentation</vt:lpstr>
      <vt:lpstr>PowerPoint Presentation</vt:lpstr>
      <vt:lpstr>FHWA REVISED CONTROLLING CRITERIA, 13 to 10 &amp; 2</vt:lpstr>
      <vt:lpstr>How Revised FHWA Controlling Criteria Are Applied</vt:lpstr>
      <vt:lpstr>KYTC Design Executive Summary</vt:lpstr>
      <vt:lpstr>DES Submittal and Approval Notes</vt:lpstr>
      <vt:lpstr>Overview of DES Tiered Approval Process  </vt:lpstr>
      <vt:lpstr>Tiered Approval Process Cont.</vt:lpstr>
      <vt:lpstr>Tiered Approval Process Cont.</vt:lpstr>
      <vt:lpstr>Purpose and Need</vt:lpstr>
      <vt:lpstr>Purpose and Need Continued</vt:lpstr>
      <vt:lpstr>DES Exception &amp; Variance Documentation </vt:lpstr>
      <vt:lpstr>DES FORM AND CONTENTS</vt:lpstr>
      <vt:lpstr>Design Executive Summary Form and Contents  </vt:lpstr>
      <vt:lpstr>Design Executive Summary Form and Contents  </vt:lpstr>
      <vt:lpstr>HELPFUL WEBSITES </vt:lpstr>
      <vt:lpstr>QUESTIONS?</vt:lpstr>
    </vt:vector>
  </TitlesOfParts>
  <Company>Commonwealth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Eldridge, Brad (KYTC)</dc:creator>
  <cp:lastModifiedBy>Eldridge, Brad S (KYTC)</cp:lastModifiedBy>
  <cp:revision>62</cp:revision>
  <cp:lastPrinted>2016-09-02T23:44:16Z</cp:lastPrinted>
  <dcterms:created xsi:type="dcterms:W3CDTF">2016-08-31T12:46:10Z</dcterms:created>
  <dcterms:modified xsi:type="dcterms:W3CDTF">2016-09-05T23:45:28Z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